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4" r:id="rId3"/>
    <p:sldId id="265" r:id="rId4"/>
    <p:sldId id="266" r:id="rId5"/>
    <p:sldId id="262" r:id="rId6"/>
    <p:sldId id="267" r:id="rId7"/>
    <p:sldId id="268" r:id="rId8"/>
    <p:sldId id="275" r:id="rId9"/>
    <p:sldId id="276" r:id="rId10"/>
    <p:sldId id="277" r:id="rId11"/>
    <p:sldId id="278" r:id="rId12"/>
    <p:sldId id="279" r:id="rId13"/>
    <p:sldId id="263" r:id="rId14"/>
    <p:sldId id="270" r:id="rId15"/>
    <p:sldId id="271" r:id="rId16"/>
    <p:sldId id="272" r:id="rId17"/>
    <p:sldId id="259" r:id="rId18"/>
    <p:sldId id="261" r:id="rId19"/>
    <p:sldId id="260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4BA62-C50A-433B-B02B-40CEABDE2F4F}" type="datetimeFigureOut">
              <a:rPr lang="en-US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7742E-8560-4CBD-804E-B94D0CF75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C0C84-6401-4094-AE6A-AC0EF0417919}" type="datetimeFigureOut">
              <a:rPr lang="en-US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4F317-40D4-4BD3-A815-00E72DB3C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E4BAF-3255-4DE3-B5C5-3EAA7CFDEF1D}" type="datetimeFigureOut">
              <a:rPr lang="en-US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A39EF-5E13-4F0C-BA54-46298A462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17654-8AFB-4B6F-895F-9288C48CEAA5}" type="datetimeFigureOut">
              <a:rPr lang="en-US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B5156-9A06-4087-A0AF-F010AF73B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C9CA2-1E52-4609-9A39-1C9CF502B56F}" type="datetimeFigureOut">
              <a:rPr lang="en-US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21BF0-B94E-4DB0-AF90-5DDA8D2BE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7D6DE-E4BA-4461-8CD1-521A16733C20}" type="datetimeFigureOut">
              <a:rPr lang="en-US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6EBC9-211C-4347-8524-205D3DCA6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C50E1-7126-465E-87E0-7345D72B7669}" type="datetimeFigureOut">
              <a:rPr lang="en-US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BD5D7-AF16-43F2-BA92-E8D4603C2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54C8F-CBF4-41AA-922F-C2096554B6F5}" type="datetimeFigureOut">
              <a:rPr lang="en-US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C8487-1DD3-4E59-A7CA-182796137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32AB5-8878-44E8-B149-FA2893FDE1F8}" type="datetimeFigureOut">
              <a:rPr lang="en-US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9A27B-BCA1-47AA-9674-BE8481628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405B9-13C3-49E6-915D-E21942355292}" type="datetimeFigureOut">
              <a:rPr lang="en-US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35EFE-B3FD-4608-AD3B-58FBD1A2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62286-C3E2-40D3-830C-FB105669DED1}" type="datetimeFigureOut">
              <a:rPr lang="en-US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7E029-124F-4081-9999-3792403BD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9C3232-63FD-4B3D-80F7-A70C0E618E22}" type="datetimeFigureOut">
              <a:rPr lang="en-US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A0D7F0-A8CF-4E06-B3A1-83183AF9A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382000" cy="16002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4400" smtClean="0"/>
              <a:t>Watchung Hills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4400" smtClean="0"/>
              <a:t>Regional High School</a:t>
            </a:r>
          </a:p>
        </p:txBody>
      </p:sp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752600" y="2895600"/>
            <a:ext cx="5715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/>
              <a:t>Warren, New Jersey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124200" y="3717925"/>
            <a:ext cx="2667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/>
              <a:t>Representatives: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i="1"/>
              <a:t>Georgia Fisanick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i="1"/>
              <a:t>Michelle Madigan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i="1"/>
              <a:t>Mike Kutch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Tangible Accomplishments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Created library of science and science education texts</a:t>
            </a:r>
          </a:p>
          <a:p>
            <a:r>
              <a:rPr lang="en-US" smtClean="0"/>
              <a:t>Purchased and distributed iPevo cameras to facilitate sharing student work and inquiry based activities</a:t>
            </a:r>
          </a:p>
          <a:p>
            <a:r>
              <a:rPr lang="en-US" smtClean="0"/>
              <a:t>Developed inquiry-based chem and biology labs &amp; associated rubrics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Tangible Accomplishments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Created library of science and science education texts</a:t>
            </a:r>
          </a:p>
          <a:p>
            <a:r>
              <a:rPr lang="en-US" smtClean="0"/>
              <a:t>Purchased and distributed iPevo cameras to facilitate sharing student work and inquiry based activities</a:t>
            </a:r>
          </a:p>
          <a:p>
            <a:r>
              <a:rPr lang="en-US" smtClean="0"/>
              <a:t>Developed inquiry-based chem and biology labs &amp; associated rubrics</a:t>
            </a:r>
          </a:p>
          <a:p>
            <a:r>
              <a:rPr lang="en-US" smtClean="0"/>
              <a:t>In the process of developing ecology/marine bio concept inventories (to be completed this summer)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Tangible Accomplishments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Created library of science and science education texts</a:t>
            </a:r>
          </a:p>
          <a:p>
            <a:r>
              <a:rPr lang="en-US" smtClean="0"/>
              <a:t>Purchased and distributed iPevo cameras to facilitate sharing student work and inquiry based activities</a:t>
            </a:r>
          </a:p>
          <a:p>
            <a:r>
              <a:rPr lang="en-US" smtClean="0"/>
              <a:t>Developed inquiry-based chem and biology labs &amp; associated rubrics</a:t>
            </a:r>
          </a:p>
          <a:p>
            <a:r>
              <a:rPr lang="en-US" smtClean="0"/>
              <a:t>In the process of developing ecology/marine bio concept inventories (to be completed this summer)</a:t>
            </a:r>
          </a:p>
          <a:p>
            <a:r>
              <a:rPr lang="en-US" smtClean="0"/>
              <a:t>In the process of realigning the chem curriculum to new course levels (to be completed this summer)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we could do it again…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3703637"/>
          </a:xfrm>
        </p:spPr>
        <p:txBody>
          <a:bodyPr/>
          <a:lstStyle/>
          <a:p>
            <a:pPr eaLnBrk="1" hangingPunct="1"/>
            <a:r>
              <a:rPr lang="en-US" sz="3600" smtClean="0"/>
              <a:t>Establish norms… really do it!</a:t>
            </a:r>
          </a:p>
          <a:p>
            <a:pPr eaLnBrk="1" hangingPunct="1"/>
            <a:r>
              <a:rPr lang="en-US" sz="3600" smtClean="0"/>
              <a:t>Norms are to PLCs what classroom rules and procedures are to Classroom Management</a:t>
            </a:r>
          </a:p>
          <a:p>
            <a:pPr eaLnBrk="1" hangingPunct="1"/>
            <a:r>
              <a:rPr lang="en-US" sz="3600" smtClean="0"/>
              <a:t>An ounce of prevention is worth a pound of cure!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Obstacles 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management:</a:t>
            </a:r>
          </a:p>
          <a:p>
            <a:pPr lvl="1" eaLnBrk="1" hangingPunct="1"/>
            <a:r>
              <a:rPr lang="en-US" smtClean="0"/>
              <a:t> we got pulled away to deal with departmental crises:</a:t>
            </a:r>
          </a:p>
          <a:p>
            <a:pPr lvl="2" eaLnBrk="1" hangingPunct="1"/>
            <a:r>
              <a:rPr lang="en-US" smtClean="0"/>
              <a:t> Chemical storage and safety clean-up.  </a:t>
            </a:r>
          </a:p>
          <a:p>
            <a:pPr lvl="1" eaLnBrk="1" hangingPunct="1"/>
            <a:r>
              <a:rPr lang="en-US" smtClean="0"/>
              <a:t>Finding common prep time</a:t>
            </a:r>
          </a:p>
          <a:p>
            <a:pPr lvl="2" eaLnBrk="1" hangingPunct="1"/>
            <a:r>
              <a:rPr lang="en-US" smtClean="0"/>
              <a:t> the contractual issues regarding using guaranteed prep time for professional development </a:t>
            </a:r>
          </a:p>
          <a:p>
            <a:pPr lvl="1" eaLnBrk="1" hangingPunct="1"/>
            <a:r>
              <a:rPr lang="en-US" smtClean="0"/>
              <a:t>Navigating the business end of dealing with grant paperwork. 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Worked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willingness to be flexible </a:t>
            </a:r>
          </a:p>
          <a:p>
            <a:pPr lvl="1" eaLnBrk="1" hangingPunct="1"/>
            <a:r>
              <a:rPr lang="en-US" smtClean="0"/>
              <a:t>Changing in midstream when an approach stalled out</a:t>
            </a:r>
          </a:p>
          <a:p>
            <a:pPr eaLnBrk="1" hangingPunct="1"/>
            <a:r>
              <a:rPr lang="en-US" smtClean="0"/>
              <a:t>A tolerance of ambiguity</a:t>
            </a:r>
          </a:p>
          <a:p>
            <a:pPr lvl="1" eaLnBrk="1" hangingPunct="1"/>
            <a:r>
              <a:rPr lang="en-US" smtClean="0"/>
              <a:t>Recognition that this was a learning process for everyone involved</a:t>
            </a:r>
          </a:p>
          <a:p>
            <a:pPr lvl="1" eaLnBrk="1" hangingPunct="1"/>
            <a:r>
              <a:rPr lang="en-US" smtClean="0"/>
              <a:t>There were no right and wrong answers, just more effective and less effective</a:t>
            </a:r>
          </a:p>
          <a:p>
            <a:pPr eaLnBrk="1" hangingPunct="1"/>
            <a:r>
              <a:rPr lang="en-US" smtClean="0"/>
              <a:t>PLC’s developed collaborative professional individual development plans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Didn’t Work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Lack of buy-in of UbD before district implementation</a:t>
            </a:r>
          </a:p>
          <a:p>
            <a:pPr eaLnBrk="1" hangingPunct="1"/>
            <a:r>
              <a:rPr lang="en-US" smtClean="0"/>
              <a:t>Many competing initiatives</a:t>
            </a:r>
          </a:p>
          <a:p>
            <a:pPr lvl="1" eaLnBrk="1" hangingPunct="1"/>
            <a:r>
              <a:rPr lang="en-US" smtClean="0"/>
              <a:t>New mandated teacher websites updated weekly</a:t>
            </a:r>
          </a:p>
          <a:p>
            <a:pPr lvl="1" eaLnBrk="1" hangingPunct="1"/>
            <a:r>
              <a:rPr lang="en-US" smtClean="0"/>
              <a:t>New parent access to grade book</a:t>
            </a:r>
          </a:p>
          <a:p>
            <a:pPr lvl="1" eaLnBrk="1" hangingPunct="1"/>
            <a:r>
              <a:rPr lang="en-US" smtClean="0"/>
              <a:t>New format for lesson plans on Atlas Rubicon curriculum maps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Imprint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Science department now speaks the language of CONNECT-Ed</a:t>
            </a:r>
          </a:p>
          <a:p>
            <a:pPr lvl="1" eaLnBrk="1" hangingPunct="1"/>
            <a:r>
              <a:rPr lang="en-US" smtClean="0"/>
              <a:t>We all teach in terms of Big Idea Thinking</a:t>
            </a:r>
          </a:p>
          <a:p>
            <a:pPr lvl="1" eaLnBrk="1" hangingPunct="1"/>
            <a:r>
              <a:rPr lang="en-US" smtClean="0"/>
              <a:t>Connections across units are being emphasized in curricula</a:t>
            </a:r>
          </a:p>
          <a:p>
            <a:pPr lvl="1" eaLnBrk="1" hangingPunct="1"/>
            <a:r>
              <a:rPr lang="en-US" smtClean="0"/>
              <a:t>We are beginning work on going across discipline boundaries</a:t>
            </a:r>
          </a:p>
          <a:p>
            <a:pPr lvl="1" eaLnBrk="1" hangingPunct="1"/>
            <a:r>
              <a:rPr lang="en-US" smtClean="0"/>
              <a:t>We have begun examining student work in the department mini PLCs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Imprint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smtClean="0"/>
              <a:t>School-wide initiatives</a:t>
            </a:r>
          </a:p>
          <a:p>
            <a:pPr marL="742950" lvl="2" indent="-342900" eaLnBrk="1" hangingPunct="1"/>
            <a:r>
              <a:rPr lang="en-US" smtClean="0"/>
              <a:t>BILD trainers are moving into school wide training melding CONNECT-Ed and UbD content</a:t>
            </a:r>
          </a:p>
          <a:p>
            <a:pPr marL="742950" lvl="2" indent="-342900" eaLnBrk="1" hangingPunct="1"/>
            <a:r>
              <a:rPr lang="en-US" smtClean="0"/>
              <a:t>CONNECT-Ed trained teachers participate in the </a:t>
            </a:r>
          </a:p>
          <a:p>
            <a:pPr marL="1200150" lvl="3" indent="-342900" eaLnBrk="1" hangingPunct="1"/>
            <a:r>
              <a:rPr lang="en-US" smtClean="0"/>
              <a:t>Professional Development Committee</a:t>
            </a:r>
          </a:p>
          <a:p>
            <a:pPr marL="1200150" lvl="3" indent="-342900" eaLnBrk="1" hangingPunct="1"/>
            <a:r>
              <a:rPr lang="en-US" smtClean="0"/>
              <a:t>Curriculum Committee</a:t>
            </a:r>
          </a:p>
          <a:p>
            <a:pPr marL="742950" lvl="2" indent="-342900" eaLnBrk="1" hangingPunct="1"/>
            <a:r>
              <a:rPr lang="en-US" smtClean="0"/>
              <a:t>Professional development school wide is organized around PLCs and in the coming year most will focus on examination of student work</a:t>
            </a:r>
          </a:p>
          <a:p>
            <a:pPr marL="1200150" lvl="3" indent="-342900" eaLnBrk="1" hangingPunct="1"/>
            <a:r>
              <a:rPr lang="en-US" smtClean="0"/>
              <a:t>Exemplary rating from County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Impacts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 development of essential questions </a:t>
            </a:r>
          </a:p>
          <a:p>
            <a:pPr eaLnBrk="1" hangingPunct="1"/>
            <a:r>
              <a:rPr lang="en-US" smtClean="0"/>
              <a:t>On redesign of labs into a more inquiry-based format</a:t>
            </a:r>
          </a:p>
          <a:p>
            <a:pPr eaLnBrk="1" hangingPunct="1"/>
            <a:r>
              <a:rPr lang="en-US" smtClean="0"/>
              <a:t>On deprivatization of practice</a:t>
            </a:r>
          </a:p>
          <a:p>
            <a:pPr lvl="1" eaLnBrk="1" hangingPunct="1"/>
            <a:r>
              <a:rPr lang="en-US" smtClean="0"/>
              <a:t>What is “good” student work?</a:t>
            </a:r>
          </a:p>
          <a:p>
            <a:pPr eaLnBrk="1" hangingPunct="1"/>
            <a:r>
              <a:rPr lang="en-US" smtClean="0"/>
              <a:t>On more sharing of educational strategies within the department</a:t>
            </a:r>
          </a:p>
          <a:p>
            <a:pPr lvl="1" eaLnBrk="1" hangingPunct="1"/>
            <a:r>
              <a:rPr lang="en-US" smtClean="0"/>
              <a:t>Laboratory notebooks/interactive notebooks</a:t>
            </a:r>
          </a:p>
          <a:p>
            <a:pPr lvl="1" eaLnBrk="1" hangingPunct="1"/>
            <a:r>
              <a:rPr lang="en-US" smtClean="0"/>
              <a:t>Alternate project-based final</a:t>
            </a:r>
          </a:p>
          <a:p>
            <a:pPr lvl="1" eaLnBrk="1" hangingPunct="1"/>
            <a:r>
              <a:rPr lang="en-US" smtClean="0"/>
              <a:t>Problem-based course assessments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pPr eaLnBrk="1" hangingPunct="1"/>
            <a:r>
              <a:rPr lang="en-US" sz="6000" smtClean="0"/>
              <a:t>Plan for your audience!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/>
        <p:txBody>
          <a:bodyPr lIns="91440" rIns="91440" bIns="45720" anchor="ctr"/>
          <a:lstStyle/>
          <a:p>
            <a:r>
              <a:rPr lang="en-US" sz="6900" b="1" smtClean="0"/>
              <a:t>Envisioning the Future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3900" smtClean="0"/>
              <a:t>Curriculum Realignment</a:t>
            </a:r>
          </a:p>
          <a:p>
            <a:r>
              <a:rPr lang="en-US" sz="3900" smtClean="0"/>
              <a:t>National Standards</a:t>
            </a:r>
          </a:p>
          <a:p>
            <a:r>
              <a:rPr lang="en-US" sz="3900" smtClean="0"/>
              <a:t>Lab Notebooks</a:t>
            </a:r>
          </a:p>
          <a:p>
            <a:r>
              <a:rPr lang="en-US" sz="3900" smtClean="0"/>
              <a:t>Common Language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/>
        <p:txBody>
          <a:bodyPr lIns="91440" rIns="91440" bIns="45720" anchor="ctr"/>
          <a:lstStyle/>
          <a:p>
            <a:r>
              <a:rPr lang="en-US" sz="5400" b="1" smtClean="0"/>
              <a:t>Curriculum Realignment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1935163"/>
          <a:ext cx="8229600" cy="1828800"/>
        </p:xfrm>
        <a:graphic>
          <a:graphicData uri="http://schemas.openxmlformats.org/drawingml/2006/table">
            <a:tbl>
              <a:tblPr/>
              <a:tblGrid>
                <a:gridCol w="1371600"/>
                <a:gridCol w="1828800"/>
                <a:gridCol w="1736725"/>
                <a:gridCol w="1646238"/>
                <a:gridCol w="1646237"/>
              </a:tblGrid>
              <a:tr h="854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Current Courses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CP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Current 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Math Light College Prep 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College Prep 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Accelerated 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College Level 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/>
        </p:nvGraphicFramePr>
        <p:xfrm>
          <a:off x="457200" y="3505200"/>
          <a:ext cx="8229600" cy="1828800"/>
        </p:xfrm>
        <a:graphic>
          <a:graphicData uri="http://schemas.openxmlformats.org/drawingml/2006/table">
            <a:tbl>
              <a:tblPr/>
              <a:tblGrid>
                <a:gridCol w="1371600"/>
                <a:gridCol w="2286000"/>
                <a:gridCol w="2514600"/>
                <a:gridCol w="2057400"/>
              </a:tblGrid>
              <a:tr h="854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New Courses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College Prep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Accelerated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Honors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New 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Basic Grade Level Math Incorporation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Accelerated 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College Level 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058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6000" smtClean="0"/>
              <a:t>Plan for your audience!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6000" i="1" smtClean="0"/>
              <a:t>(not just your content…)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058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6000" smtClean="0"/>
              <a:t>Plan for your audience!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6000" i="1" smtClean="0"/>
              <a:t>(not just your content…)</a:t>
            </a: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533400" y="3124200"/>
            <a:ext cx="80772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Teachers are busy, stressed, maybe frazzled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New ideas must be presented in this context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New ideas must apply to a teachers particular situation, they must help them solve a problem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600" smtClean="0"/>
              <a:t>Success #1 De-privatized Practice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i="1" smtClean="0"/>
              <a:t>We are all parts of:</a:t>
            </a:r>
          </a:p>
          <a:p>
            <a:pPr lvl="1" eaLnBrk="1" hangingPunct="1"/>
            <a:r>
              <a:rPr lang="en-US" sz="3200" smtClean="0"/>
              <a:t>Teams (sometimes more than one)</a:t>
            </a:r>
          </a:p>
          <a:p>
            <a:pPr lvl="1" eaLnBrk="1" hangingPunct="1"/>
            <a:r>
              <a:rPr lang="en-US" sz="3200" smtClean="0"/>
              <a:t>Share Student Work</a:t>
            </a:r>
          </a:p>
          <a:p>
            <a:pPr lvl="1" eaLnBrk="1" hangingPunct="1"/>
            <a:r>
              <a:rPr lang="en-US" sz="3200" smtClean="0"/>
              <a:t>Share Materials</a:t>
            </a:r>
          </a:p>
          <a:p>
            <a:pPr lvl="1" eaLnBrk="1" hangingPunct="1"/>
            <a:r>
              <a:rPr lang="en-US" sz="3200" smtClean="0"/>
              <a:t>Discuss content in 2-D (horizontally and vertically)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600" smtClean="0"/>
              <a:t>Success #2 The language of Connect-Ed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3856037"/>
          </a:xfrm>
        </p:spPr>
        <p:txBody>
          <a:bodyPr/>
          <a:lstStyle/>
          <a:p>
            <a:pPr eaLnBrk="1" hangingPunct="1"/>
            <a:r>
              <a:rPr lang="en-US" smtClean="0"/>
              <a:t>Teachers:</a:t>
            </a:r>
          </a:p>
          <a:p>
            <a:pPr lvl="1" eaLnBrk="1" hangingPunct="1"/>
            <a:r>
              <a:rPr lang="en-US" smtClean="0"/>
              <a:t>Recognize</a:t>
            </a:r>
          </a:p>
          <a:p>
            <a:pPr lvl="1" eaLnBrk="1" hangingPunct="1"/>
            <a:r>
              <a:rPr lang="en-US" smtClean="0"/>
              <a:t>Speak of</a:t>
            </a:r>
          </a:p>
          <a:p>
            <a:pPr lvl="1" eaLnBrk="1" hangingPunct="1"/>
            <a:r>
              <a:rPr lang="en-US" smtClean="0"/>
              <a:t>And Use</a:t>
            </a:r>
          </a:p>
          <a:p>
            <a:pPr eaLnBrk="1" hangingPunct="1"/>
            <a:r>
              <a:rPr lang="en-US" smtClean="0"/>
              <a:t>Connect-Ed Terminology:</a:t>
            </a:r>
          </a:p>
          <a:p>
            <a:pPr lvl="1" eaLnBrk="1" hangingPunct="1"/>
            <a:r>
              <a:rPr lang="en-US" smtClean="0"/>
              <a:t>Big Ideas</a:t>
            </a:r>
          </a:p>
          <a:p>
            <a:pPr lvl="1" eaLnBrk="1" hangingPunct="1"/>
            <a:r>
              <a:rPr lang="en-US" smtClean="0"/>
              <a:t>Inquiry</a:t>
            </a:r>
          </a:p>
          <a:p>
            <a:pPr lvl="1" eaLnBrk="1" hangingPunct="1"/>
            <a:r>
              <a:rPr lang="en-US" smtClean="0"/>
              <a:t>Mindfulness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600" smtClean="0"/>
              <a:t>Success #2 The language of Connect-Ed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4343400" cy="3856037"/>
          </a:xfrm>
        </p:spPr>
        <p:txBody>
          <a:bodyPr/>
          <a:lstStyle/>
          <a:p>
            <a:pPr eaLnBrk="1" hangingPunct="1"/>
            <a:r>
              <a:rPr lang="en-US" smtClean="0"/>
              <a:t>Teachers:</a:t>
            </a:r>
          </a:p>
          <a:p>
            <a:pPr lvl="1" eaLnBrk="1" hangingPunct="1"/>
            <a:r>
              <a:rPr lang="en-US" smtClean="0"/>
              <a:t>Recognize</a:t>
            </a:r>
          </a:p>
          <a:p>
            <a:pPr lvl="1" eaLnBrk="1" hangingPunct="1"/>
            <a:r>
              <a:rPr lang="en-US" smtClean="0"/>
              <a:t>Speak of</a:t>
            </a:r>
          </a:p>
          <a:p>
            <a:pPr lvl="1" eaLnBrk="1" hangingPunct="1"/>
            <a:r>
              <a:rPr lang="en-US" smtClean="0"/>
              <a:t>And Use</a:t>
            </a:r>
          </a:p>
          <a:p>
            <a:pPr eaLnBrk="1" hangingPunct="1"/>
            <a:r>
              <a:rPr lang="en-US" smtClean="0"/>
              <a:t>Connect-Ed Terminology:</a:t>
            </a:r>
          </a:p>
          <a:p>
            <a:pPr lvl="1" eaLnBrk="1" hangingPunct="1"/>
            <a:r>
              <a:rPr lang="en-US" smtClean="0"/>
              <a:t>Big Ideas</a:t>
            </a:r>
          </a:p>
          <a:p>
            <a:pPr lvl="1" eaLnBrk="1" hangingPunct="1"/>
            <a:r>
              <a:rPr lang="en-US" smtClean="0"/>
              <a:t>Inquiry</a:t>
            </a:r>
          </a:p>
          <a:p>
            <a:pPr lvl="1" eaLnBrk="1" hangingPunct="1"/>
            <a:r>
              <a:rPr lang="en-US" smtClean="0"/>
              <a:t>Mindfulness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5410200" y="2514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5334000" y="21336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5181600" y="2209800"/>
            <a:ext cx="34290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It’s okay for teachers to be at different levels of fluency – We are a learning community!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Tangible Accomplishments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Created library of science and science education texts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Tangible Accomplishments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Created library of science and science education texts</a:t>
            </a:r>
          </a:p>
          <a:p>
            <a:r>
              <a:rPr lang="en-US" smtClean="0"/>
              <a:t>Purchased and distributed iPevo cameras to facilitate sharing student work and inquiry based activities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671</Words>
  <Application>Microsoft Office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Wingdings 2</vt:lpstr>
      <vt:lpstr>Flow</vt:lpstr>
      <vt:lpstr>Flow</vt:lpstr>
      <vt:lpstr>Flow</vt:lpstr>
      <vt:lpstr>Flow</vt:lpstr>
      <vt:lpstr>Slide 1</vt:lpstr>
      <vt:lpstr>Slide 2</vt:lpstr>
      <vt:lpstr>Slide 3</vt:lpstr>
      <vt:lpstr>Slide 4</vt:lpstr>
      <vt:lpstr>Success #1 De-privatized Practice</vt:lpstr>
      <vt:lpstr>Success #2 The language of Connect-Ed</vt:lpstr>
      <vt:lpstr>Success #2 The language of Connect-Ed</vt:lpstr>
      <vt:lpstr>Tangible Accomplishments</vt:lpstr>
      <vt:lpstr>Tangible Accomplishments</vt:lpstr>
      <vt:lpstr>Tangible Accomplishments</vt:lpstr>
      <vt:lpstr>Tangible Accomplishments</vt:lpstr>
      <vt:lpstr>Tangible Accomplishments</vt:lpstr>
      <vt:lpstr>If we could do it again…</vt:lpstr>
      <vt:lpstr>Obstacles </vt:lpstr>
      <vt:lpstr>What Worked</vt:lpstr>
      <vt:lpstr>What Didn’t Work</vt:lpstr>
      <vt:lpstr>Imprint</vt:lpstr>
      <vt:lpstr>Imprint</vt:lpstr>
      <vt:lpstr>Impacts</vt:lpstr>
      <vt:lpstr>Envisioning the Future</vt:lpstr>
      <vt:lpstr>Curriculum Realignment</vt:lpstr>
    </vt:vector>
  </TitlesOfParts>
  <Company>whrhs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Envisioning the Future</dc:title>
  <dc:creator>whrhs</dc:creator>
  <cp:lastModifiedBy>whrhs</cp:lastModifiedBy>
  <cp:revision>15</cp:revision>
  <dcterms:created xsi:type="dcterms:W3CDTF">2011-06-23T11:40:15Z</dcterms:created>
  <dcterms:modified xsi:type="dcterms:W3CDTF">2011-06-30T12:57:59Z</dcterms:modified>
</cp:coreProperties>
</file>