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Default Extension="bin" ContentType="application/vnd.openxmlformats-officedocument.presentationml.printerSettings"/>
  <Override PartName="/ppt/notesSlides/notesSlide4.xml" ContentType="application/vnd.openxmlformats-officedocument.presentationml.notesSlide+xml"/>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6.xml" ContentType="application/vnd.openxmlformats-officedocument.presentationml.slide+xml"/>
  <Override PartName="/ppt/slideLayouts/slideLayout12.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7" r:id="rId1"/>
  </p:sldMasterIdLst>
  <p:notesMasterIdLst>
    <p:notesMasterId r:id="rId13"/>
  </p:notesMasterIdLst>
  <p:sldIdLst>
    <p:sldId id="264" r:id="rId2"/>
    <p:sldId id="268" r:id="rId3"/>
    <p:sldId id="256" r:id="rId4"/>
    <p:sldId id="266" r:id="rId5"/>
    <p:sldId id="265" r:id="rId6"/>
    <p:sldId id="259" r:id="rId7"/>
    <p:sldId id="261" r:id="rId8"/>
    <p:sldId id="262" r:id="rId9"/>
    <p:sldId id="263" r:id="rId10"/>
    <p:sldId id="267" r:id="rId11"/>
    <p:sldId id="258"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Garamond" pitchFamily="18" charset="0"/>
        <a:ea typeface="+mn-ea"/>
        <a:cs typeface="Arial" charset="0"/>
      </a:defRPr>
    </a:lvl1pPr>
    <a:lvl2pPr marL="457200" algn="l" defTabSz="457200" rtl="0" fontAlgn="base">
      <a:spcBef>
        <a:spcPct val="0"/>
      </a:spcBef>
      <a:spcAft>
        <a:spcPct val="0"/>
      </a:spcAft>
      <a:defRPr kern="1200">
        <a:solidFill>
          <a:schemeClr val="tx1"/>
        </a:solidFill>
        <a:latin typeface="Garamond" pitchFamily="18" charset="0"/>
        <a:ea typeface="+mn-ea"/>
        <a:cs typeface="Arial" charset="0"/>
      </a:defRPr>
    </a:lvl2pPr>
    <a:lvl3pPr marL="914400" algn="l" defTabSz="457200" rtl="0" fontAlgn="base">
      <a:spcBef>
        <a:spcPct val="0"/>
      </a:spcBef>
      <a:spcAft>
        <a:spcPct val="0"/>
      </a:spcAft>
      <a:defRPr kern="1200">
        <a:solidFill>
          <a:schemeClr val="tx1"/>
        </a:solidFill>
        <a:latin typeface="Garamond" pitchFamily="18" charset="0"/>
        <a:ea typeface="+mn-ea"/>
        <a:cs typeface="Arial" charset="0"/>
      </a:defRPr>
    </a:lvl3pPr>
    <a:lvl4pPr marL="1371600" algn="l" defTabSz="457200" rtl="0" fontAlgn="base">
      <a:spcBef>
        <a:spcPct val="0"/>
      </a:spcBef>
      <a:spcAft>
        <a:spcPct val="0"/>
      </a:spcAft>
      <a:defRPr kern="1200">
        <a:solidFill>
          <a:schemeClr val="tx1"/>
        </a:solidFill>
        <a:latin typeface="Garamond" pitchFamily="18" charset="0"/>
        <a:ea typeface="+mn-ea"/>
        <a:cs typeface="Arial" charset="0"/>
      </a:defRPr>
    </a:lvl4pPr>
    <a:lvl5pPr marL="1828800" algn="l" defTabSz="457200"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60" d="100"/>
          <a:sy n="60" d="100"/>
        </p:scale>
        <p:origin x="-120" y="-2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notesMaster" Target="notesMasters/notes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E777C420-89FE-4D4B-862B-023DF17E9B97}" type="datetimeFigureOut">
              <a:rPr lang="en-US"/>
              <a:pPr>
                <a:defRPr/>
              </a:pPr>
              <a:t>6/30/11</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CBE43FAC-C270-4218-9ED8-90542C9DE39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3277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327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fld id="{14733EFD-C1D9-4F65-A743-1A127B8934A1}" type="datetimeFigureOut">
              <a:rPr lang="en-US"/>
              <a:pPr>
                <a:defRPr/>
              </a:pPr>
              <a:t>6/30/11</a:t>
            </a:fld>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F2E51FD9-EF21-4802-A340-A3DAA0DBFD4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6D239276-AA9E-4A43-817E-D187DFC88C93}" type="datetimeFigureOut">
              <a:rPr lang="en-US"/>
              <a:pPr>
                <a:defRPr/>
              </a:pPr>
              <a:t>6/30/11</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1001140-A78F-48BB-9364-5FB5DA1978C1}"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ECEF53C5-BAE5-46CA-B009-3763A3986FAD}" type="datetimeFigureOut">
              <a:rPr lang="en-US"/>
              <a:pPr>
                <a:defRPr/>
              </a:pPr>
              <a:t>6/30/11</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E84FB05-3DF2-480F-82EC-9D187CCA669B}"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
          <p:cNvSpPr>
            <a:spLocks noGrp="1" noChangeArrowheads="1"/>
          </p:cNvSpPr>
          <p:nvPr>
            <p:ph type="dt" sz="half" idx="10"/>
          </p:nvPr>
        </p:nvSpPr>
        <p:spPr>
          <a:ln/>
        </p:spPr>
        <p:txBody>
          <a:bodyPr/>
          <a:lstStyle>
            <a:lvl1pPr>
              <a:defRPr/>
            </a:lvl1pPr>
          </a:lstStyle>
          <a:p>
            <a:pPr>
              <a:defRPr/>
            </a:pPr>
            <a:fld id="{DEEE59EF-11E3-478E-AADC-9C57ABF16E8A}" type="datetimeFigureOut">
              <a:rPr lang="en-US"/>
              <a:pPr>
                <a:defRPr/>
              </a:pPr>
              <a:t>6/30/11</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1967F61-2E2F-4CC4-902E-D294E6036AF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FFA6D563-CE65-4DD7-B360-7FC317F3F87E}" type="datetimeFigureOut">
              <a:rPr lang="en-US"/>
              <a:pPr>
                <a:defRPr/>
              </a:pPr>
              <a:t>6/30/11</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3C80E6B-9C00-47AC-A61A-F9C7612E71FE}"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3A598C2A-DB88-4221-961C-A7E2357192BE}" type="datetimeFigureOut">
              <a:rPr lang="en-US"/>
              <a:pPr>
                <a:defRPr/>
              </a:pPr>
              <a:t>6/30/11</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6F4A54B-35F3-48D0-AD71-FB9103BC894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fld id="{A52B009E-CAD4-43D0-A7DA-41C1B00EF66B}" type="datetimeFigureOut">
              <a:rPr lang="en-US"/>
              <a:pPr>
                <a:defRPr/>
              </a:pPr>
              <a:t>6/30/11</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1E370F3-5432-4F6B-8654-6089C8CBB275}"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fld id="{3BF3B208-249E-4A6D-984E-823FB36AB8B2}" type="datetimeFigureOut">
              <a:rPr lang="en-US"/>
              <a:pPr>
                <a:defRPr/>
              </a:pPr>
              <a:t>6/30/11</a:t>
            </a:fld>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73A2A6FE-4DC0-4DDE-82D3-E009BEED9DDE}"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fld id="{A82CE73D-DDCA-49DC-B804-AB320A94769D}" type="datetimeFigureOut">
              <a:rPr lang="en-US"/>
              <a:pPr>
                <a:defRPr/>
              </a:pPr>
              <a:t>6/30/11</a:t>
            </a:fld>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E2EA2364-113D-48AB-8D43-BC8FFDB3637F}"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A07BE559-F34C-463D-B229-AA74053DF6A7}" type="datetimeFigureOut">
              <a:rPr lang="en-US"/>
              <a:pPr>
                <a:defRPr/>
              </a:pPr>
              <a:t>6/30/11</a:t>
            </a:fld>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4F42A789-E610-43EB-8ABC-F9BDC7DCFB95}"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4F2D77FF-4593-4D71-A79C-EDD365C1D889}" type="datetimeFigureOut">
              <a:rPr lang="en-US"/>
              <a:pPr>
                <a:defRPr/>
              </a:pPr>
              <a:t>6/30/11</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6C7B3D7-9C06-4C39-8197-3A3813F11E2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C49E1B44-A52A-4710-B70D-2790DB338A66}" type="datetimeFigureOut">
              <a:rPr lang="en-US"/>
              <a:pPr>
                <a:defRPr/>
              </a:pPr>
              <a:t>6/30/11</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3F0D7B2-6C2F-4DAE-BAB0-ADE87C41AF5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fld id="{DD8932BE-E278-4C6E-BF3D-A402967B3993}" type="datetimeFigureOut">
              <a:rPr lang="en-US"/>
              <a:pPr>
                <a:defRPr/>
              </a:pPr>
              <a:t>6/30/11</a:t>
            </a:fld>
            <a:endParaRPr lang="en-US"/>
          </a:p>
        </p:txBody>
      </p:sp>
      <p:sp>
        <p:nvSpPr>
          <p:cNvPr id="317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18625E7-5547-4B39-92D3-D979AB60DB9B}"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17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317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317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3175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317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317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175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317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7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n-US"/>
          </a:p>
        </p:txBody>
      </p:sp>
      <p:sp>
        <p:nvSpPr>
          <p:cNvPr id="317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0" r:id="rId1"/>
    <p:sldLayoutId id="2147483669" r:id="rId2"/>
    <p:sldLayoutId id="2147483668" r:id="rId3"/>
    <p:sldLayoutId id="2147483667" r:id="rId4"/>
    <p:sldLayoutId id="2147483666" r:id="rId5"/>
    <p:sldLayoutId id="2147483665" r:id="rId6"/>
    <p:sldLayoutId id="2147483664" r:id="rId7"/>
    <p:sldLayoutId id="2147483663" r:id="rId8"/>
    <p:sldLayoutId id="2147483662" r:id="rId9"/>
    <p:sldLayoutId id="2147483661" r:id="rId10"/>
    <p:sldLayoutId id="2147483660" r:id="rId11"/>
    <p:sldLayoutId id="2147483659"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2"/>
          <p:cNvSpPr>
            <a:spLocks noGrp="1" noRot="1" noChangeArrowheads="1"/>
          </p:cNvSpPr>
          <p:nvPr>
            <p:ph type="ctrTitle"/>
          </p:nvPr>
        </p:nvSpPr>
        <p:spPr/>
        <p:txBody>
          <a:bodyPr/>
          <a:lstStyle/>
          <a:p>
            <a:r>
              <a:rPr lang="en-US" smtClean="0">
                <a:solidFill>
                  <a:srgbClr val="FFFF00"/>
                </a:solidFill>
                <a:effectLst/>
              </a:rPr>
              <a:t>The Newgrange School</a:t>
            </a:r>
          </a:p>
        </p:txBody>
      </p:sp>
      <p:sp>
        <p:nvSpPr>
          <p:cNvPr id="15362" name="Rectangle 3"/>
          <p:cNvSpPr>
            <a:spLocks noGrp="1" noChangeArrowheads="1"/>
          </p:cNvSpPr>
          <p:nvPr>
            <p:ph type="subTitle" idx="1"/>
          </p:nvPr>
        </p:nvSpPr>
        <p:spPr/>
        <p:txBody>
          <a:bodyPr/>
          <a:lstStyle/>
          <a:p>
            <a:r>
              <a:rPr lang="en-US" smtClean="0">
                <a:effectLst/>
              </a:rPr>
              <a:t>POL June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2"/>
          <p:cNvSpPr>
            <a:spLocks noGrp="1" noRot="1" noChangeArrowheads="1"/>
          </p:cNvSpPr>
          <p:nvPr>
            <p:ph type="title"/>
          </p:nvPr>
        </p:nvSpPr>
        <p:spPr/>
        <p:txBody>
          <a:bodyPr/>
          <a:lstStyle/>
          <a:p>
            <a:r>
              <a:rPr lang="en-US" smtClean="0">
                <a:effectLst/>
              </a:rPr>
              <a:t>Back Up  Material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TextBox 5"/>
          <p:cNvSpPr txBox="1">
            <a:spLocks noChangeArrowheads="1"/>
          </p:cNvSpPr>
          <p:nvPr/>
        </p:nvSpPr>
        <p:spPr bwMode="auto">
          <a:xfrm>
            <a:off x="300038" y="1163638"/>
            <a:ext cx="8540750" cy="6188075"/>
          </a:xfrm>
          <a:prstGeom prst="rect">
            <a:avLst/>
          </a:prstGeom>
          <a:noFill/>
          <a:ln w="9525">
            <a:noFill/>
            <a:miter lim="800000"/>
            <a:headEnd/>
            <a:tailEnd/>
          </a:ln>
        </p:spPr>
        <p:txBody>
          <a:bodyPr>
            <a:spAutoFit/>
          </a:bodyPr>
          <a:lstStyle/>
          <a:p>
            <a:pPr>
              <a:buFont typeface="Wingdings" pitchFamily="2" charset="2"/>
              <a:buChar char="u"/>
            </a:pPr>
            <a:r>
              <a:rPr lang="en-US" sz="2000">
                <a:latin typeface="Calibri" pitchFamily="34" charset="0"/>
              </a:rPr>
              <a:t> Students may be able to articulate their understanding, but that does not necessarily translate to being able to put  it on paper ( many blank pages in notebooks are the norm)</a:t>
            </a:r>
          </a:p>
          <a:p>
            <a:pPr lvl="1">
              <a:buFont typeface="Wingdings" pitchFamily="2" charset="2"/>
              <a:buChar char="u"/>
            </a:pPr>
            <a:endParaRPr lang="en-US" sz="2000">
              <a:latin typeface="Calibri" pitchFamily="34" charset="0"/>
            </a:endParaRPr>
          </a:p>
          <a:p>
            <a:pPr>
              <a:buFont typeface="Wingdings" pitchFamily="2" charset="2"/>
              <a:buChar char="u"/>
            </a:pPr>
            <a:r>
              <a:rPr lang="en-US" sz="2000">
                <a:latin typeface="Calibri" pitchFamily="34" charset="0"/>
              </a:rPr>
              <a:t> Struggles with the writing process get in the way of coherent thought.   Ideas get lost in the painstaking process of writing</a:t>
            </a:r>
          </a:p>
          <a:p>
            <a:pPr lvl="1">
              <a:buFont typeface="Wingdings" pitchFamily="2" charset="2"/>
              <a:buChar char="u"/>
            </a:pPr>
            <a:endParaRPr lang="en-US" sz="2000">
              <a:latin typeface="Calibri" pitchFamily="34" charset="0"/>
            </a:endParaRPr>
          </a:p>
          <a:p>
            <a:pPr>
              <a:buFont typeface="Wingdings" pitchFamily="2" charset="2"/>
              <a:buChar char="u"/>
            </a:pPr>
            <a:r>
              <a:rPr lang="en-US" sz="2000">
                <a:latin typeface="Calibri" pitchFamily="34" charset="0"/>
              </a:rPr>
              <a:t> Student disability often gets in the way of processing and following instructions and interpreting questions ( blank stares are not uncommon)</a:t>
            </a:r>
          </a:p>
          <a:p>
            <a:pPr lvl="1">
              <a:buFont typeface="Wingdings" pitchFamily="2" charset="2"/>
              <a:buChar char="u"/>
            </a:pPr>
            <a:endParaRPr lang="en-US" sz="2000">
              <a:latin typeface="Calibri" pitchFamily="34" charset="0"/>
            </a:endParaRPr>
          </a:p>
          <a:p>
            <a:pPr>
              <a:buFont typeface="Wingdings" pitchFamily="2" charset="2"/>
              <a:buChar char="u"/>
            </a:pPr>
            <a:r>
              <a:rPr lang="en-US" sz="2000">
                <a:latin typeface="Calibri" pitchFamily="34" charset="0"/>
              </a:rPr>
              <a:t> Lack of self confidence prevents students from taking chances and venturing guesses readily</a:t>
            </a:r>
          </a:p>
          <a:p>
            <a:pPr lvl="1">
              <a:buFont typeface="Wingdings" pitchFamily="2" charset="2"/>
              <a:buChar char="u"/>
            </a:pPr>
            <a:endParaRPr lang="en-US" sz="2000">
              <a:latin typeface="Calibri" pitchFamily="34" charset="0"/>
            </a:endParaRPr>
          </a:p>
          <a:p>
            <a:pPr>
              <a:buFont typeface="Wingdings" pitchFamily="2" charset="2"/>
              <a:buChar char="u"/>
            </a:pPr>
            <a:r>
              <a:rPr lang="en-US" sz="2000">
                <a:latin typeface="Calibri" pitchFamily="34" charset="0"/>
              </a:rPr>
              <a:t> Student interaction with scientific texts is a struggle</a:t>
            </a:r>
          </a:p>
          <a:p>
            <a:pPr lvl="1">
              <a:buFont typeface="Wingdings" pitchFamily="2" charset="2"/>
              <a:buChar char="u"/>
            </a:pPr>
            <a:endParaRPr lang="en-US" sz="2000">
              <a:latin typeface="Calibri" pitchFamily="34" charset="0"/>
            </a:endParaRPr>
          </a:p>
          <a:p>
            <a:pPr>
              <a:buFont typeface="Wingdings" pitchFamily="2" charset="2"/>
              <a:buChar char="u"/>
            </a:pPr>
            <a:r>
              <a:rPr lang="en-US" sz="2000">
                <a:latin typeface="Calibri" pitchFamily="34" charset="0"/>
              </a:rPr>
              <a:t> Making inferences and connecting concepts requires direct guidance</a:t>
            </a:r>
          </a:p>
          <a:p>
            <a:pPr lvl="1"/>
            <a:endParaRPr lang="en-US" sz="2000">
              <a:latin typeface="Calibri" pitchFamily="34" charset="0"/>
            </a:endParaRPr>
          </a:p>
          <a:p>
            <a:pPr lvl="1">
              <a:buFont typeface="Wingdings" pitchFamily="2" charset="2"/>
              <a:buChar char="u"/>
            </a:pPr>
            <a:endParaRPr lang="en-US" sz="2000">
              <a:latin typeface="Calibri" pitchFamily="34" charset="0"/>
            </a:endParaRPr>
          </a:p>
          <a:p>
            <a:pPr>
              <a:buFont typeface="Wingdings" pitchFamily="2" charset="2"/>
              <a:buChar char="u"/>
            </a:pPr>
            <a:endParaRPr lang="en-US" sz="2000">
              <a:latin typeface="Calibri" pitchFamily="34" charset="0"/>
            </a:endParaRPr>
          </a:p>
          <a:p>
            <a:pPr>
              <a:buFont typeface="Wingdings" pitchFamily="2" charset="2"/>
              <a:buChar char="u"/>
            </a:pPr>
            <a:endParaRPr lang="en-US" sz="2000">
              <a:latin typeface="Calibri" pitchFamily="34" charset="0"/>
            </a:endParaRPr>
          </a:p>
        </p:txBody>
      </p:sp>
      <p:sp>
        <p:nvSpPr>
          <p:cNvPr id="30722" name="TextBox 3"/>
          <p:cNvSpPr txBox="1">
            <a:spLocks noChangeArrowheads="1"/>
          </p:cNvSpPr>
          <p:nvPr/>
        </p:nvSpPr>
        <p:spPr bwMode="auto">
          <a:xfrm>
            <a:off x="1300163" y="0"/>
            <a:ext cx="6732587" cy="1433513"/>
          </a:xfrm>
          <a:prstGeom prst="rect">
            <a:avLst/>
          </a:prstGeom>
          <a:noFill/>
          <a:ln w="9525">
            <a:noFill/>
            <a:miter lim="800000"/>
            <a:headEnd/>
            <a:tailEnd/>
          </a:ln>
        </p:spPr>
        <p:txBody>
          <a:bodyPr wrap="none">
            <a:spAutoFit/>
          </a:bodyPr>
          <a:lstStyle/>
          <a:p>
            <a:pPr algn="ctr"/>
            <a:r>
              <a:rPr lang="en-US" sz="3200" b="1">
                <a:solidFill>
                  <a:srgbClr val="FFFF00"/>
                </a:solidFill>
                <a:latin typeface="Calibri" pitchFamily="34" charset="0"/>
              </a:rPr>
              <a:t>Science at Newgrange</a:t>
            </a:r>
          </a:p>
          <a:p>
            <a:pPr algn="ctr"/>
            <a:r>
              <a:rPr lang="en-US" sz="2800" b="1">
                <a:latin typeface="Calibri" pitchFamily="34" charset="0"/>
              </a:rPr>
              <a:t>Obstacles We’ve Encountered in the Process</a:t>
            </a:r>
          </a:p>
          <a:p>
            <a:pPr algn="ctr"/>
            <a:r>
              <a:rPr lang="en-US" sz="2800" b="1">
                <a:latin typeface="Calibri" pitchFamily="34" charset="0"/>
              </a:rPr>
              <a:t>( Student focused)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noFill/>
          <a:ln/>
        </p:spPr>
        <p:txBody>
          <a:bodyPr/>
          <a:lstStyle/>
          <a:p>
            <a:r>
              <a:rPr lang="en-US" smtClean="0">
                <a:solidFill>
                  <a:srgbClr val="FFFF00"/>
                </a:solidFill>
                <a:effectLst/>
                <a:latin typeface="Calibri" pitchFamily="34" charset="0"/>
              </a:rPr>
              <a:t>The Past</a:t>
            </a:r>
          </a:p>
        </p:txBody>
      </p:sp>
      <p:sp>
        <p:nvSpPr>
          <p:cNvPr id="33795" name="Rectangle 3"/>
          <p:cNvSpPr>
            <a:spLocks noGrp="1" noChangeArrowheads="1"/>
          </p:cNvSpPr>
          <p:nvPr>
            <p:ph type="body" idx="1"/>
          </p:nvPr>
        </p:nvSpPr>
        <p:spPr>
          <a:xfrm>
            <a:off x="219075" y="1600200"/>
            <a:ext cx="8467725" cy="4525963"/>
          </a:xfrm>
          <a:noFill/>
          <a:ln/>
        </p:spPr>
        <p:txBody>
          <a:bodyPr/>
          <a:lstStyle/>
          <a:p>
            <a:pPr>
              <a:lnSpc>
                <a:spcPct val="80000"/>
              </a:lnSpc>
              <a:buFont typeface="Wingdings" pitchFamily="2" charset="2"/>
              <a:buNone/>
            </a:pPr>
            <a:r>
              <a:rPr lang="en-US" sz="2400" smtClean="0">
                <a:effectLst/>
                <a:latin typeface="Calibri" pitchFamily="34" charset="0"/>
              </a:rPr>
              <a:t>PLC   Stage 2 Goals and Progress</a:t>
            </a:r>
          </a:p>
          <a:p>
            <a:pPr>
              <a:lnSpc>
                <a:spcPct val="80000"/>
              </a:lnSpc>
            </a:pPr>
            <a:r>
              <a:rPr lang="en-US" sz="2400" smtClean="0">
                <a:effectLst/>
                <a:latin typeface="Calibri" pitchFamily="34" charset="0"/>
              </a:rPr>
              <a:t>Bring inquiry based learning to the forefront of our science program. ( Ongoing- see lessons learned and obstacles)</a:t>
            </a:r>
          </a:p>
          <a:p>
            <a:pPr>
              <a:lnSpc>
                <a:spcPct val="80000"/>
              </a:lnSpc>
            </a:pPr>
            <a:r>
              <a:rPr lang="en-US" sz="2400" smtClean="0">
                <a:effectLst/>
                <a:latin typeface="Calibri" pitchFamily="34" charset="0"/>
              </a:rPr>
              <a:t>Evaluate scope and sequence of curriculum to eliminate gaps and overlaps  ( Done, but still evolving)</a:t>
            </a:r>
          </a:p>
          <a:p>
            <a:pPr>
              <a:lnSpc>
                <a:spcPct val="80000"/>
              </a:lnSpc>
            </a:pPr>
            <a:r>
              <a:rPr lang="en-US" sz="2400" smtClean="0">
                <a:effectLst/>
                <a:latin typeface="Calibri" pitchFamily="34" charset="0"/>
              </a:rPr>
              <a:t>Organize curriculum around Big Ideas ( Ongoing- see lessons learned obstacles)</a:t>
            </a:r>
          </a:p>
          <a:p>
            <a:pPr>
              <a:lnSpc>
                <a:spcPct val="80000"/>
              </a:lnSpc>
            </a:pPr>
            <a:r>
              <a:rPr lang="en-US" sz="2400" smtClean="0">
                <a:effectLst/>
                <a:latin typeface="Calibri" pitchFamily="34" charset="0"/>
              </a:rPr>
              <a:t>Provide staff development around content, inquiry and Big Idea thinking (Ongoing.   All have attended Con- QUEST, participated in BIM planning/ creation on some level)</a:t>
            </a:r>
          </a:p>
          <a:p>
            <a:pPr>
              <a:lnSpc>
                <a:spcPct val="80000"/>
              </a:lnSpc>
              <a:buFont typeface="Wingdings" pitchFamily="2" charset="2"/>
              <a:buNone/>
            </a:pPr>
            <a:r>
              <a:rPr lang="en-US" sz="2400" smtClean="0">
                <a:effectLst/>
                <a:latin typeface="Calibri" pitchFamily="34" charset="0"/>
              </a:rPr>
              <a:t>	</a:t>
            </a:r>
          </a:p>
          <a:p>
            <a:pPr>
              <a:lnSpc>
                <a:spcPct val="80000"/>
              </a:lnSpc>
              <a:buFont typeface="Wingdings" pitchFamily="2" charset="2"/>
              <a:buNone/>
            </a:pPr>
            <a:r>
              <a:rPr lang="en-US" sz="2400" b="1" i="1" smtClean="0">
                <a:effectLst/>
                <a:latin typeface="Calibri" pitchFamily="34" charset="0"/>
              </a:rPr>
              <a:t>The unique situation at Newgrange (school size/ grade range and special ed population)  has influenced the path of our PLC.   </a:t>
            </a:r>
          </a:p>
          <a:p>
            <a:pPr>
              <a:lnSpc>
                <a:spcPct val="80000"/>
              </a:lnSpc>
              <a:buFont typeface="Wingdings" pitchFamily="2" charset="2"/>
              <a:buNone/>
            </a:pPr>
            <a:endParaRPr lang="en-US" sz="2400" b="1" i="1" smtClean="0">
              <a:effectLst/>
              <a:latin typeface="Calibri" pitchFamily="34" charset="0"/>
            </a:endParaRPr>
          </a:p>
          <a:p>
            <a:pPr>
              <a:lnSpc>
                <a:spcPct val="80000"/>
              </a:lnSpc>
              <a:buFont typeface="Wingdings" pitchFamily="2" charset="2"/>
              <a:buNone/>
            </a:pPr>
            <a:endParaRPr lang="en-US" sz="2400" b="1" i="1" smtClean="0">
              <a:effectLst/>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677863" y="660400"/>
            <a:ext cx="7978775" cy="1006475"/>
          </a:xfrm>
          <a:prstGeom prst="rect">
            <a:avLst/>
          </a:prstGeom>
          <a:noFill/>
          <a:ln w="9525">
            <a:noFill/>
            <a:miter lim="800000"/>
            <a:headEnd/>
            <a:tailEnd/>
          </a:ln>
        </p:spPr>
        <p:txBody>
          <a:bodyPr wrap="none">
            <a:spAutoFit/>
          </a:bodyPr>
          <a:lstStyle/>
          <a:p>
            <a:pPr algn="ctr"/>
            <a:r>
              <a:rPr lang="en-US" sz="3200" b="1">
                <a:solidFill>
                  <a:srgbClr val="FFFF00"/>
                </a:solidFill>
                <a:latin typeface="Calibri" pitchFamily="34" charset="0"/>
              </a:rPr>
              <a:t>Middle and High School Science at Newgrange</a:t>
            </a:r>
          </a:p>
          <a:p>
            <a:pPr algn="ctr"/>
            <a:r>
              <a:rPr lang="en-US" sz="2800" b="1">
                <a:latin typeface="Calibri" pitchFamily="34" charset="0"/>
              </a:rPr>
              <a:t>Lessons Learned</a:t>
            </a:r>
          </a:p>
        </p:txBody>
      </p:sp>
      <p:sp>
        <p:nvSpPr>
          <p:cNvPr id="16386" name="TextBox 5"/>
          <p:cNvSpPr txBox="1">
            <a:spLocks noChangeArrowheads="1"/>
          </p:cNvSpPr>
          <p:nvPr/>
        </p:nvSpPr>
        <p:spPr bwMode="auto">
          <a:xfrm>
            <a:off x="300038" y="2000250"/>
            <a:ext cx="8540750" cy="5664200"/>
          </a:xfrm>
          <a:prstGeom prst="rect">
            <a:avLst/>
          </a:prstGeom>
          <a:noFill/>
          <a:ln w="9525">
            <a:noFill/>
            <a:miter lim="800000"/>
            <a:headEnd/>
            <a:tailEnd/>
          </a:ln>
        </p:spPr>
        <p:txBody>
          <a:bodyPr>
            <a:spAutoFit/>
          </a:bodyPr>
          <a:lstStyle/>
          <a:p>
            <a:pPr>
              <a:buFont typeface="Wingdings" pitchFamily="2" charset="2"/>
              <a:buChar char="u"/>
            </a:pPr>
            <a:r>
              <a:rPr lang="en-US" sz="2800">
                <a:latin typeface="Calibri" pitchFamily="34" charset="0"/>
              </a:rPr>
              <a:t> Inquiry is  an uncomfortable process for students at first, but they can and do learn to use it.</a:t>
            </a:r>
          </a:p>
          <a:p>
            <a:pPr>
              <a:buFont typeface="Wingdings" pitchFamily="2" charset="2"/>
              <a:buChar char="u"/>
            </a:pPr>
            <a:endParaRPr lang="en-US" sz="2800">
              <a:latin typeface="Calibri" pitchFamily="34" charset="0"/>
            </a:endParaRPr>
          </a:p>
          <a:p>
            <a:pPr lvl="1">
              <a:buFont typeface="Wingdings" pitchFamily="2" charset="2"/>
              <a:buChar char="u"/>
            </a:pPr>
            <a:r>
              <a:rPr lang="en-US" sz="2400">
                <a:latin typeface="Calibri" pitchFamily="34" charset="0"/>
              </a:rPr>
              <a:t> Afraid to not have the “right answer”</a:t>
            </a:r>
          </a:p>
          <a:p>
            <a:pPr lvl="1">
              <a:buFont typeface="Wingdings" pitchFamily="2" charset="2"/>
              <a:buChar char="u"/>
            </a:pPr>
            <a:endParaRPr lang="en-US" sz="2400">
              <a:latin typeface="Calibri" pitchFamily="34" charset="0"/>
            </a:endParaRPr>
          </a:p>
          <a:p>
            <a:pPr lvl="1">
              <a:buFont typeface="Wingdings" pitchFamily="2" charset="2"/>
              <a:buChar char="u"/>
            </a:pPr>
            <a:r>
              <a:rPr lang="en-US" sz="2400">
                <a:latin typeface="Calibri" pitchFamily="34" charset="0"/>
              </a:rPr>
              <a:t> Freedom of inquiry makes them insecure at first- some shut down</a:t>
            </a:r>
          </a:p>
          <a:p>
            <a:pPr lvl="1">
              <a:buFont typeface="Wingdings" pitchFamily="2" charset="2"/>
              <a:buChar char="u"/>
            </a:pPr>
            <a:endParaRPr lang="en-US" sz="2400">
              <a:latin typeface="Calibri" pitchFamily="34" charset="0"/>
            </a:endParaRPr>
          </a:p>
          <a:p>
            <a:pPr lvl="1">
              <a:buFont typeface="Wingdings" pitchFamily="2" charset="2"/>
              <a:buChar char="u"/>
            </a:pPr>
            <a:r>
              <a:rPr lang="en-US" sz="2400">
                <a:latin typeface="Calibri" pitchFamily="34" charset="0"/>
              </a:rPr>
              <a:t> Students don’t appreciate that uncertainty and failure are a natural part of the process</a:t>
            </a:r>
          </a:p>
          <a:p>
            <a:pPr lvl="1">
              <a:buFont typeface="Wingdings" pitchFamily="2" charset="2"/>
              <a:buNone/>
            </a:pPr>
            <a:endParaRPr lang="en-US" sz="2400">
              <a:latin typeface="Calibri" pitchFamily="34" charset="0"/>
            </a:endParaRPr>
          </a:p>
          <a:p>
            <a:pPr lvl="1"/>
            <a:endParaRPr lang="en-US" sz="2400">
              <a:latin typeface="Calibri" pitchFamily="34" charset="0"/>
            </a:endParaRPr>
          </a:p>
          <a:p>
            <a:pPr lvl="1">
              <a:buFont typeface="Wingdings" pitchFamily="2" charset="2"/>
              <a:buChar char="u"/>
            </a:pPr>
            <a:endParaRPr lang="en-US" sz="2400">
              <a:latin typeface="Calibri" pitchFamily="34" charset="0"/>
            </a:endParaRPr>
          </a:p>
          <a:p>
            <a:pPr>
              <a:buFont typeface="Wingdings" pitchFamily="2" charset="2"/>
              <a:buChar char="u"/>
            </a:pPr>
            <a:endParaRPr lang="en-US" sz="2400">
              <a:latin typeface="Calibri" pitchFamily="34" charset="0"/>
            </a:endParaRPr>
          </a:p>
          <a:p>
            <a:pPr>
              <a:buFont typeface="Wingdings" pitchFamily="2" charset="2"/>
              <a:buChar char="u"/>
            </a:pPr>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TextBox 3"/>
          <p:cNvSpPr txBox="1">
            <a:spLocks noChangeArrowheads="1"/>
          </p:cNvSpPr>
          <p:nvPr/>
        </p:nvSpPr>
        <p:spPr bwMode="auto">
          <a:xfrm>
            <a:off x="1100138" y="660400"/>
            <a:ext cx="7131050" cy="1006475"/>
          </a:xfrm>
          <a:prstGeom prst="rect">
            <a:avLst/>
          </a:prstGeom>
          <a:noFill/>
          <a:ln w="9525">
            <a:noFill/>
            <a:miter lim="800000"/>
            <a:headEnd/>
            <a:tailEnd/>
          </a:ln>
        </p:spPr>
        <p:txBody>
          <a:bodyPr wrap="none">
            <a:spAutoFit/>
          </a:bodyPr>
          <a:lstStyle/>
          <a:p>
            <a:pPr algn="ctr"/>
            <a:r>
              <a:rPr lang="en-US" sz="3200" b="1">
                <a:solidFill>
                  <a:srgbClr val="FFFF00"/>
                </a:solidFill>
                <a:latin typeface="Calibri" pitchFamily="34" charset="0"/>
              </a:rPr>
              <a:t>Elementary School Science at Newgrange</a:t>
            </a:r>
          </a:p>
          <a:p>
            <a:pPr algn="ctr"/>
            <a:r>
              <a:rPr lang="en-US" sz="2800" b="1">
                <a:latin typeface="Calibri" pitchFamily="34" charset="0"/>
              </a:rPr>
              <a:t>Lessons Learned</a:t>
            </a:r>
          </a:p>
        </p:txBody>
      </p:sp>
      <p:sp>
        <p:nvSpPr>
          <p:cNvPr id="18434" name="TextBox 5"/>
          <p:cNvSpPr txBox="1">
            <a:spLocks noChangeArrowheads="1"/>
          </p:cNvSpPr>
          <p:nvPr/>
        </p:nvSpPr>
        <p:spPr bwMode="auto">
          <a:xfrm>
            <a:off x="300038" y="2022475"/>
            <a:ext cx="8540750" cy="4362450"/>
          </a:xfrm>
          <a:prstGeom prst="rect">
            <a:avLst/>
          </a:prstGeom>
          <a:noFill/>
          <a:ln w="9525">
            <a:noFill/>
            <a:miter lim="800000"/>
            <a:headEnd/>
            <a:tailEnd/>
          </a:ln>
        </p:spPr>
        <p:txBody>
          <a:bodyPr>
            <a:spAutoFit/>
          </a:bodyPr>
          <a:lstStyle/>
          <a:p>
            <a:pPr>
              <a:buFont typeface="Wingdings" pitchFamily="2" charset="2"/>
              <a:buChar char="u"/>
            </a:pPr>
            <a:r>
              <a:rPr lang="en-US" sz="2800">
                <a:latin typeface="Calibri" pitchFamily="34" charset="0"/>
              </a:rPr>
              <a:t>Through inquiry teaching, students are more likely to ask questions and probe for further information</a:t>
            </a:r>
          </a:p>
          <a:p>
            <a:pPr>
              <a:buFont typeface="Wingdings" pitchFamily="2" charset="2"/>
              <a:buChar char="u"/>
            </a:pPr>
            <a:r>
              <a:rPr lang="en-US" sz="2800">
                <a:latin typeface="Calibri" pitchFamily="34" charset="0"/>
              </a:rPr>
              <a:t>Assumptions about student background knowledge is often disconnected from student real world experience</a:t>
            </a:r>
          </a:p>
          <a:p>
            <a:pPr>
              <a:buFont typeface="Wingdings" pitchFamily="2" charset="2"/>
              <a:buChar char="u"/>
            </a:pPr>
            <a:r>
              <a:rPr lang="en-US" sz="2800">
                <a:latin typeface="Calibri" pitchFamily="34" charset="0"/>
              </a:rPr>
              <a:t>Student inability to “reality check” (Anything is possible) </a:t>
            </a:r>
          </a:p>
          <a:p>
            <a:pPr>
              <a:buFont typeface="Wingdings" pitchFamily="2" charset="2"/>
              <a:buChar char="u"/>
            </a:pPr>
            <a:r>
              <a:rPr lang="en-US" sz="2800">
                <a:latin typeface="Calibri" pitchFamily="34" charset="0"/>
              </a:rPr>
              <a:t>Expect the unexpected-an “aha” moment</a:t>
            </a:r>
          </a:p>
          <a:p>
            <a:pPr>
              <a:buFont typeface="Wingdings" pitchFamily="2" charset="2"/>
              <a:buChar char="u"/>
            </a:pPr>
            <a:r>
              <a:rPr lang="en-US" sz="2800">
                <a:latin typeface="Calibri" pitchFamily="34" charset="0"/>
              </a:rPr>
              <a:t>Students must be explicitly taught “critical thinking” skills</a:t>
            </a:r>
          </a:p>
          <a:p>
            <a:pPr>
              <a:buFont typeface="Wingdings" pitchFamily="2" charset="2"/>
              <a:buChar char="u"/>
            </a:pPr>
            <a:r>
              <a:rPr lang="en-US" sz="2800">
                <a:latin typeface="Calibri" pitchFamily="34" charset="0"/>
              </a:rPr>
              <a:t>Inquiry looks different for our population</a:t>
            </a:r>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2"/>
          <p:cNvSpPr>
            <a:spLocks noGrp="1" noRot="1" noChangeArrowheads="1"/>
          </p:cNvSpPr>
          <p:nvPr>
            <p:ph type="title"/>
          </p:nvPr>
        </p:nvSpPr>
        <p:spPr/>
        <p:txBody>
          <a:bodyPr/>
          <a:lstStyle/>
          <a:p>
            <a:r>
              <a:rPr lang="en-US" sz="4000" smtClean="0">
                <a:solidFill>
                  <a:srgbClr val="FFFF00"/>
                </a:solidFill>
                <a:effectLst/>
                <a:latin typeface="Calibri" pitchFamily="34" charset="0"/>
              </a:rPr>
              <a:t>Newgrange Science PLC</a:t>
            </a:r>
            <a:br>
              <a:rPr lang="en-US" sz="4000" smtClean="0">
                <a:solidFill>
                  <a:srgbClr val="FFFF00"/>
                </a:solidFill>
                <a:effectLst/>
                <a:latin typeface="Calibri" pitchFamily="34" charset="0"/>
              </a:rPr>
            </a:br>
            <a:r>
              <a:rPr lang="en-US" sz="3600" smtClean="0">
                <a:solidFill>
                  <a:schemeClr val="tx1"/>
                </a:solidFill>
                <a:effectLst/>
                <a:latin typeface="Calibri" pitchFamily="34" charset="0"/>
              </a:rPr>
              <a:t>Obstacles  We’ve Encountered</a:t>
            </a:r>
          </a:p>
        </p:txBody>
      </p:sp>
      <p:sp>
        <p:nvSpPr>
          <p:cNvPr id="20482" name="Rectangle 3"/>
          <p:cNvSpPr>
            <a:spLocks noGrp="1" noChangeArrowheads="1"/>
          </p:cNvSpPr>
          <p:nvPr>
            <p:ph type="body" idx="1"/>
          </p:nvPr>
        </p:nvSpPr>
        <p:spPr>
          <a:xfrm>
            <a:off x="184150" y="1600200"/>
            <a:ext cx="8686800" cy="4525963"/>
          </a:xfrm>
        </p:spPr>
        <p:txBody>
          <a:bodyPr/>
          <a:lstStyle/>
          <a:p>
            <a:r>
              <a:rPr lang="en-US" smtClean="0">
                <a:effectLst/>
                <a:latin typeface="Calibri" pitchFamily="34" charset="0"/>
              </a:rPr>
              <a:t>Re-evaluation of PLC goals revealed that the High School and Elementary School are in different places with regard to science teaching and learning</a:t>
            </a:r>
          </a:p>
          <a:p>
            <a:r>
              <a:rPr lang="en-US" smtClean="0">
                <a:effectLst/>
                <a:latin typeface="Calibri" pitchFamily="34" charset="0"/>
              </a:rPr>
              <a:t>Our team has temporarily “split”  to focus on our respective areas of immediate need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TextBox 5"/>
          <p:cNvSpPr txBox="1">
            <a:spLocks noChangeArrowheads="1"/>
          </p:cNvSpPr>
          <p:nvPr/>
        </p:nvSpPr>
        <p:spPr bwMode="auto">
          <a:xfrm>
            <a:off x="300038" y="1414463"/>
            <a:ext cx="8540750" cy="4838700"/>
          </a:xfrm>
          <a:prstGeom prst="rect">
            <a:avLst/>
          </a:prstGeom>
          <a:noFill/>
          <a:ln w="9525">
            <a:noFill/>
            <a:miter lim="800000"/>
            <a:headEnd/>
            <a:tailEnd/>
          </a:ln>
        </p:spPr>
        <p:txBody>
          <a:bodyPr>
            <a:spAutoFit/>
          </a:bodyPr>
          <a:lstStyle/>
          <a:p>
            <a:pPr lvl="1">
              <a:buFont typeface="Wingdings" pitchFamily="2" charset="2"/>
              <a:buChar char="u"/>
            </a:pPr>
            <a:endParaRPr lang="en-US" sz="2400">
              <a:latin typeface="Calibri" pitchFamily="34" charset="0"/>
            </a:endParaRPr>
          </a:p>
          <a:p>
            <a:pPr lvl="1">
              <a:buFont typeface="Wingdings" pitchFamily="2" charset="2"/>
              <a:buChar char="u"/>
            </a:pPr>
            <a:r>
              <a:rPr lang="en-US" sz="2400">
                <a:latin typeface="Calibri" pitchFamily="34" charset="0"/>
              </a:rPr>
              <a:t> With repetition,  students have become more comfortable with inquiry and the scientific process</a:t>
            </a:r>
          </a:p>
          <a:p>
            <a:pPr lvl="1">
              <a:buFont typeface="Wingdings" pitchFamily="2" charset="2"/>
              <a:buNone/>
            </a:pPr>
            <a:endParaRPr lang="en-US" sz="2400">
              <a:latin typeface="Calibri" pitchFamily="34" charset="0"/>
            </a:endParaRPr>
          </a:p>
          <a:p>
            <a:pPr lvl="1">
              <a:buFont typeface="Wingdings" pitchFamily="2" charset="2"/>
              <a:buChar char="u"/>
            </a:pPr>
            <a:r>
              <a:rPr lang="en-US" sz="2400">
                <a:latin typeface="Calibri" pitchFamily="34" charset="0"/>
              </a:rPr>
              <a:t> PLC work on aligning scope and sequence has allowed us to build on the progress over several years and across scientific content areas (students see the scientific process is the same in all these areas)</a:t>
            </a:r>
          </a:p>
          <a:p>
            <a:pPr lvl="1">
              <a:buFont typeface="Wingdings" pitchFamily="2" charset="2"/>
              <a:buChar char="u"/>
            </a:pPr>
            <a:endParaRPr lang="en-US" sz="2400">
              <a:latin typeface="Calibri" pitchFamily="34" charset="0"/>
            </a:endParaRPr>
          </a:p>
          <a:p>
            <a:pPr lvl="1">
              <a:buFont typeface="Wingdings" pitchFamily="2" charset="2"/>
              <a:buChar char="u"/>
            </a:pPr>
            <a:r>
              <a:rPr lang="en-US" sz="2400">
                <a:latin typeface="Calibri" pitchFamily="34" charset="0"/>
              </a:rPr>
              <a:t>All teachers of science at Newgrange have experienced at least one BIM and have begun to adopt an inquiry approach</a:t>
            </a:r>
          </a:p>
          <a:p>
            <a:pPr>
              <a:buFont typeface="Wingdings" pitchFamily="2" charset="2"/>
              <a:buChar char="u"/>
            </a:pPr>
            <a:endParaRPr lang="en-US" sz="2400">
              <a:latin typeface="Calibri" pitchFamily="34" charset="0"/>
            </a:endParaRPr>
          </a:p>
          <a:p>
            <a:pPr>
              <a:buFont typeface="Wingdings" pitchFamily="2" charset="2"/>
              <a:buChar char="u"/>
            </a:pPr>
            <a:endParaRPr lang="en-US" sz="2400">
              <a:latin typeface="Calibri" pitchFamily="34" charset="0"/>
            </a:endParaRPr>
          </a:p>
        </p:txBody>
      </p:sp>
      <p:sp>
        <p:nvSpPr>
          <p:cNvPr id="21506" name="TextBox 3"/>
          <p:cNvSpPr txBox="1">
            <a:spLocks noChangeArrowheads="1"/>
          </p:cNvSpPr>
          <p:nvPr/>
        </p:nvSpPr>
        <p:spPr bwMode="auto">
          <a:xfrm>
            <a:off x="1757363" y="407988"/>
            <a:ext cx="5818187" cy="1006475"/>
          </a:xfrm>
          <a:prstGeom prst="rect">
            <a:avLst/>
          </a:prstGeom>
          <a:noFill/>
          <a:ln w="9525">
            <a:noFill/>
            <a:miter lim="800000"/>
            <a:headEnd/>
            <a:tailEnd/>
          </a:ln>
        </p:spPr>
        <p:txBody>
          <a:bodyPr wrap="none">
            <a:spAutoFit/>
          </a:bodyPr>
          <a:lstStyle/>
          <a:p>
            <a:pPr algn="ctr"/>
            <a:r>
              <a:rPr lang="en-US" sz="3200" b="1">
                <a:solidFill>
                  <a:srgbClr val="FFFF00"/>
                </a:solidFill>
                <a:latin typeface="Calibri" pitchFamily="34" charset="0"/>
              </a:rPr>
              <a:t>Science PLC at Newgrange</a:t>
            </a:r>
          </a:p>
          <a:p>
            <a:pPr algn="ctr"/>
            <a:r>
              <a:rPr lang="en-US" sz="2800" b="1">
                <a:latin typeface="Calibri" pitchFamily="34" charset="0"/>
              </a:rPr>
              <a:t>Successes from Past Connect- Ed work</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TextBox 5"/>
          <p:cNvSpPr txBox="1">
            <a:spLocks noChangeArrowheads="1"/>
          </p:cNvSpPr>
          <p:nvPr/>
        </p:nvSpPr>
        <p:spPr bwMode="auto">
          <a:xfrm>
            <a:off x="349250" y="2000250"/>
            <a:ext cx="8540750" cy="5568950"/>
          </a:xfrm>
          <a:prstGeom prst="rect">
            <a:avLst/>
          </a:prstGeom>
          <a:noFill/>
          <a:ln w="9525">
            <a:noFill/>
            <a:miter lim="800000"/>
            <a:headEnd/>
            <a:tailEnd/>
          </a:ln>
        </p:spPr>
        <p:txBody>
          <a:bodyPr>
            <a:spAutoFit/>
          </a:bodyPr>
          <a:lstStyle/>
          <a:p>
            <a:pPr lvl="1">
              <a:buFont typeface="Wingdings" pitchFamily="2" charset="2"/>
              <a:buChar char="u"/>
            </a:pPr>
            <a:endParaRPr lang="en-US" sz="2400">
              <a:latin typeface="Calibri" pitchFamily="34" charset="0"/>
            </a:endParaRPr>
          </a:p>
          <a:p>
            <a:pPr>
              <a:buFont typeface="Wingdings" pitchFamily="2" charset="2"/>
              <a:buChar char="u"/>
            </a:pPr>
            <a:r>
              <a:rPr lang="en-US" sz="2400">
                <a:latin typeface="Calibri" pitchFamily="34" charset="0"/>
              </a:rPr>
              <a:t> Concentrate on building  more comfort with inquiry at  the lower grade levels</a:t>
            </a:r>
          </a:p>
          <a:p>
            <a:pPr>
              <a:buFont typeface="Wingdings" pitchFamily="2" charset="2"/>
              <a:buChar char="u"/>
            </a:pPr>
            <a:endParaRPr lang="en-US" sz="2400">
              <a:latin typeface="Calibri" pitchFamily="34" charset="0"/>
            </a:endParaRPr>
          </a:p>
          <a:p>
            <a:pPr>
              <a:buFont typeface="Wingdings" pitchFamily="2" charset="2"/>
              <a:buChar char="u"/>
            </a:pPr>
            <a:r>
              <a:rPr lang="en-US" sz="2400">
                <a:latin typeface="Calibri" pitchFamily="34" charset="0"/>
              </a:rPr>
              <a:t> Text with grade level content but appropriate reading level (we regularly re-write existing texts because reading level appropriate texts are too low scientifically)</a:t>
            </a:r>
          </a:p>
          <a:p>
            <a:pPr>
              <a:buFont typeface="Wingdings" pitchFamily="2" charset="2"/>
              <a:buChar char="u"/>
            </a:pPr>
            <a:endParaRPr lang="en-US" sz="2400">
              <a:latin typeface="Calibri" pitchFamily="34" charset="0"/>
            </a:endParaRPr>
          </a:p>
          <a:p>
            <a:pPr>
              <a:buFont typeface="Wingdings" pitchFamily="2" charset="2"/>
              <a:buChar char="u"/>
            </a:pPr>
            <a:r>
              <a:rPr lang="en-US" sz="2400">
                <a:latin typeface="Calibri" pitchFamily="34" charset="0"/>
              </a:rPr>
              <a:t>Bring our independent high school and elementary PLC findings back to the whole group for further exploration</a:t>
            </a:r>
          </a:p>
          <a:p>
            <a:pPr>
              <a:buFont typeface="Wingdings" pitchFamily="2" charset="2"/>
              <a:buChar char="u"/>
            </a:pPr>
            <a:endParaRPr lang="en-US" sz="2400">
              <a:latin typeface="Calibri" pitchFamily="34" charset="0"/>
            </a:endParaRPr>
          </a:p>
          <a:p>
            <a:endParaRPr lang="en-US" sz="2400">
              <a:latin typeface="Calibri" pitchFamily="34" charset="0"/>
            </a:endParaRPr>
          </a:p>
          <a:p>
            <a:pPr>
              <a:buFont typeface="Wingdings" pitchFamily="2" charset="2"/>
              <a:buChar char="u"/>
            </a:pPr>
            <a:endParaRPr lang="en-US" sz="2400">
              <a:latin typeface="Calibri" pitchFamily="34" charset="0"/>
            </a:endParaRPr>
          </a:p>
          <a:p>
            <a:pPr>
              <a:buFont typeface="Wingdings" pitchFamily="2" charset="2"/>
              <a:buChar char="u"/>
            </a:pPr>
            <a:endParaRPr lang="en-US" sz="2400">
              <a:latin typeface="Calibri" pitchFamily="34" charset="0"/>
            </a:endParaRPr>
          </a:p>
          <a:p>
            <a:pPr>
              <a:buFont typeface="Wingdings" pitchFamily="2" charset="2"/>
              <a:buChar char="u"/>
            </a:pPr>
            <a:endParaRPr lang="en-US" sz="2400">
              <a:latin typeface="Calibri" pitchFamily="34" charset="0"/>
            </a:endParaRPr>
          </a:p>
        </p:txBody>
      </p:sp>
      <p:sp>
        <p:nvSpPr>
          <p:cNvPr id="23554" name="TextBox 3"/>
          <p:cNvSpPr txBox="1">
            <a:spLocks noChangeArrowheads="1"/>
          </p:cNvSpPr>
          <p:nvPr/>
        </p:nvSpPr>
        <p:spPr bwMode="auto">
          <a:xfrm>
            <a:off x="1587500" y="660400"/>
            <a:ext cx="6157913" cy="1006475"/>
          </a:xfrm>
          <a:prstGeom prst="rect">
            <a:avLst/>
          </a:prstGeom>
          <a:noFill/>
          <a:ln w="9525">
            <a:noFill/>
            <a:miter lim="800000"/>
            <a:headEnd/>
            <a:tailEnd/>
          </a:ln>
        </p:spPr>
        <p:txBody>
          <a:bodyPr wrap="none">
            <a:spAutoFit/>
          </a:bodyPr>
          <a:lstStyle/>
          <a:p>
            <a:pPr algn="ctr"/>
            <a:r>
              <a:rPr lang="en-US" sz="3200" b="1">
                <a:solidFill>
                  <a:srgbClr val="FFFF00"/>
                </a:solidFill>
                <a:latin typeface="Calibri" pitchFamily="34" charset="0"/>
              </a:rPr>
              <a:t>Science PLC at Newgrange</a:t>
            </a:r>
          </a:p>
          <a:p>
            <a:pPr algn="ctr"/>
            <a:r>
              <a:rPr lang="en-US" sz="2800" b="1">
                <a:latin typeface="Calibri" pitchFamily="34" charset="0"/>
              </a:rPr>
              <a:t>What Might Help As We Move Forward?</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TextBox 3"/>
          <p:cNvSpPr txBox="1">
            <a:spLocks noChangeArrowheads="1"/>
          </p:cNvSpPr>
          <p:nvPr/>
        </p:nvSpPr>
        <p:spPr bwMode="auto">
          <a:xfrm>
            <a:off x="2165350" y="660400"/>
            <a:ext cx="4733925" cy="944563"/>
          </a:xfrm>
          <a:prstGeom prst="rect">
            <a:avLst/>
          </a:prstGeom>
          <a:noFill/>
          <a:ln w="9525">
            <a:noFill/>
            <a:miter lim="800000"/>
            <a:headEnd/>
            <a:tailEnd/>
          </a:ln>
        </p:spPr>
        <p:txBody>
          <a:bodyPr wrap="none">
            <a:spAutoFit/>
          </a:bodyPr>
          <a:lstStyle/>
          <a:p>
            <a:pPr algn="ctr"/>
            <a:r>
              <a:rPr lang="en-US" sz="3200" b="1">
                <a:solidFill>
                  <a:srgbClr val="FFFF00"/>
                </a:solidFill>
                <a:latin typeface="Calibri" pitchFamily="34" charset="0"/>
              </a:rPr>
              <a:t>Connect –Ed at Newgrange</a:t>
            </a:r>
          </a:p>
          <a:p>
            <a:pPr algn="ctr"/>
            <a:r>
              <a:rPr lang="en-US" sz="2400" b="1">
                <a:solidFill>
                  <a:srgbClr val="FFFF00"/>
                </a:solidFill>
                <a:latin typeface="Calibri" pitchFamily="34" charset="0"/>
              </a:rPr>
              <a:t>Imprint and Impact</a:t>
            </a:r>
          </a:p>
        </p:txBody>
      </p:sp>
      <p:sp>
        <p:nvSpPr>
          <p:cNvPr id="25602" name="TextBox 5"/>
          <p:cNvSpPr txBox="1">
            <a:spLocks noChangeArrowheads="1"/>
          </p:cNvSpPr>
          <p:nvPr/>
        </p:nvSpPr>
        <p:spPr bwMode="auto">
          <a:xfrm>
            <a:off x="300038" y="1639888"/>
            <a:ext cx="8540750" cy="7407275"/>
          </a:xfrm>
          <a:prstGeom prst="rect">
            <a:avLst/>
          </a:prstGeom>
          <a:noFill/>
          <a:ln w="9525">
            <a:noFill/>
            <a:miter lim="800000"/>
            <a:headEnd/>
            <a:tailEnd/>
          </a:ln>
        </p:spPr>
        <p:txBody>
          <a:bodyPr>
            <a:spAutoFit/>
          </a:bodyPr>
          <a:lstStyle/>
          <a:p>
            <a:pPr>
              <a:buFont typeface="Wingdings" pitchFamily="2" charset="2"/>
              <a:buChar char="u"/>
            </a:pPr>
            <a:r>
              <a:rPr lang="en-US" sz="2000">
                <a:latin typeface="Calibri" pitchFamily="34" charset="0"/>
              </a:rPr>
              <a:t> All grade level teachers now consider inquiry when planning science lessons </a:t>
            </a:r>
          </a:p>
          <a:p>
            <a:pPr>
              <a:buFont typeface="Wingdings" pitchFamily="2" charset="2"/>
              <a:buChar char="u"/>
            </a:pPr>
            <a:endParaRPr lang="en-US" sz="2000">
              <a:latin typeface="Calibri" pitchFamily="34" charset="0"/>
            </a:endParaRPr>
          </a:p>
          <a:p>
            <a:pPr>
              <a:buFont typeface="Wingdings" pitchFamily="2" charset="2"/>
              <a:buChar char="u"/>
            </a:pPr>
            <a:r>
              <a:rPr lang="en-US" sz="2000">
                <a:latin typeface="Calibri" pitchFamily="34" charset="0"/>
              </a:rPr>
              <a:t>All Newgrange staff have heard about the work of our PLC- we are forging the way for other PLCs.</a:t>
            </a:r>
          </a:p>
          <a:p>
            <a:pPr>
              <a:buFont typeface="Wingdings" pitchFamily="2" charset="2"/>
              <a:buChar char="u"/>
            </a:pPr>
            <a:endParaRPr lang="en-US" sz="2000">
              <a:latin typeface="Calibri" pitchFamily="34" charset="0"/>
            </a:endParaRPr>
          </a:p>
          <a:p>
            <a:pPr>
              <a:buFont typeface="Wingdings" pitchFamily="2" charset="2"/>
              <a:buChar char="u"/>
            </a:pPr>
            <a:r>
              <a:rPr lang="en-US" sz="2000">
                <a:latin typeface="Calibri" pitchFamily="34" charset="0"/>
              </a:rPr>
              <a:t> More coordination between teachers at different grade levels</a:t>
            </a:r>
          </a:p>
          <a:p>
            <a:pPr>
              <a:buFont typeface="Wingdings" pitchFamily="2" charset="2"/>
              <a:buChar char="u"/>
            </a:pPr>
            <a:endParaRPr lang="en-US" sz="2000">
              <a:latin typeface="Calibri" pitchFamily="34" charset="0"/>
            </a:endParaRPr>
          </a:p>
          <a:p>
            <a:pPr>
              <a:buFont typeface="Wingdings" pitchFamily="2" charset="2"/>
              <a:buChar char="u"/>
            </a:pPr>
            <a:r>
              <a:rPr lang="en-US" sz="2000">
                <a:latin typeface="Calibri" pitchFamily="34" charset="0"/>
              </a:rPr>
              <a:t> Impact on students is that many find science more approachable ( comment that it is “fun”)</a:t>
            </a:r>
          </a:p>
          <a:p>
            <a:pPr>
              <a:buFont typeface="Wingdings" pitchFamily="2" charset="2"/>
              <a:buChar char="u"/>
            </a:pPr>
            <a:endParaRPr lang="en-US" sz="2000">
              <a:latin typeface="Calibri" pitchFamily="34" charset="0"/>
            </a:endParaRPr>
          </a:p>
          <a:p>
            <a:pPr>
              <a:buFont typeface="Wingdings" pitchFamily="2" charset="2"/>
              <a:buChar char="u"/>
            </a:pPr>
            <a:r>
              <a:rPr lang="en-US" sz="2000">
                <a:latin typeface="Calibri" pitchFamily="34" charset="0"/>
              </a:rPr>
              <a:t> Many students eventually apply their learning to design their own inquiry explorations, and some come to relish the opportunity to predict outcomes of experiments</a:t>
            </a:r>
          </a:p>
          <a:p>
            <a:pPr>
              <a:buFont typeface="Wingdings" pitchFamily="2" charset="2"/>
              <a:buChar char="u"/>
            </a:pPr>
            <a:endParaRPr lang="en-US" sz="2000">
              <a:latin typeface="Calibri" pitchFamily="34" charset="0"/>
            </a:endParaRPr>
          </a:p>
          <a:p>
            <a:pPr>
              <a:buFont typeface="Wingdings" pitchFamily="2" charset="2"/>
              <a:buChar char="u"/>
            </a:pPr>
            <a:r>
              <a:rPr lang="en-US" sz="2000">
                <a:latin typeface="Calibri" pitchFamily="34" charset="0"/>
              </a:rPr>
              <a:t> Students making connections between facts from different science classes in different years is now evident </a:t>
            </a:r>
          </a:p>
          <a:p>
            <a:pPr>
              <a:buFont typeface="Wingdings" pitchFamily="2" charset="2"/>
              <a:buChar char="u"/>
            </a:pPr>
            <a:endParaRPr lang="en-US" sz="2000">
              <a:latin typeface="Calibri" pitchFamily="34" charset="0"/>
            </a:endParaRPr>
          </a:p>
          <a:p>
            <a:pPr>
              <a:buFont typeface="Wingdings" pitchFamily="2" charset="2"/>
              <a:buChar char="u"/>
            </a:pPr>
            <a:endParaRPr lang="en-US" sz="2000">
              <a:latin typeface="Calibri" pitchFamily="34" charset="0"/>
            </a:endParaRPr>
          </a:p>
          <a:p>
            <a:pPr>
              <a:buFont typeface="Wingdings" pitchFamily="2" charset="2"/>
              <a:buChar char="u"/>
            </a:pPr>
            <a:endParaRPr lang="en-US" sz="2000">
              <a:latin typeface="Calibri" pitchFamily="34" charset="0"/>
            </a:endParaRPr>
          </a:p>
          <a:p>
            <a:endParaRPr lang="en-US" sz="2000">
              <a:latin typeface="Calibri" pitchFamily="34" charset="0"/>
            </a:endParaRPr>
          </a:p>
          <a:p>
            <a:endParaRPr lang="en-US" sz="2000">
              <a:latin typeface="Calibri" pitchFamily="34" charset="0"/>
            </a:endParaRPr>
          </a:p>
          <a:p>
            <a:pPr>
              <a:buFont typeface="Wingdings" pitchFamily="2" charset="2"/>
              <a:buChar char="u"/>
            </a:pPr>
            <a:endParaRPr lang="en-US" sz="2000">
              <a:latin typeface="Calibri" pitchFamily="34" charset="0"/>
            </a:endParaRPr>
          </a:p>
          <a:p>
            <a:pPr>
              <a:buFont typeface="Wingdings" pitchFamily="2" charset="2"/>
              <a:buChar char="u"/>
            </a:pPr>
            <a:endParaRPr lang="en-US" sz="2000">
              <a:latin typeface="Calibri" pitchFamily="34" charset="0"/>
            </a:endParaRPr>
          </a:p>
          <a:p>
            <a:pPr>
              <a:buFont typeface="Wingdings" pitchFamily="2" charset="2"/>
              <a:buChar char="u"/>
            </a:pPr>
            <a:endParaRPr lang="en-US" sz="2000">
              <a:latin typeface="Calibri"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TextBox 3"/>
          <p:cNvSpPr txBox="1">
            <a:spLocks noChangeArrowheads="1"/>
          </p:cNvSpPr>
          <p:nvPr/>
        </p:nvSpPr>
        <p:spPr bwMode="auto">
          <a:xfrm>
            <a:off x="3702050" y="660400"/>
            <a:ext cx="2293938" cy="579438"/>
          </a:xfrm>
          <a:prstGeom prst="rect">
            <a:avLst/>
          </a:prstGeom>
          <a:noFill/>
          <a:ln w="9525">
            <a:noFill/>
            <a:miter lim="800000"/>
            <a:headEnd/>
            <a:tailEnd/>
          </a:ln>
        </p:spPr>
        <p:txBody>
          <a:bodyPr wrap="none">
            <a:spAutoFit/>
          </a:bodyPr>
          <a:lstStyle/>
          <a:p>
            <a:pPr algn="ctr"/>
            <a:r>
              <a:rPr lang="en-US" sz="3200" b="1">
                <a:solidFill>
                  <a:srgbClr val="FFFF00"/>
                </a:solidFill>
                <a:latin typeface="Calibri" pitchFamily="34" charset="0"/>
              </a:rPr>
              <a:t> The Future?</a:t>
            </a:r>
          </a:p>
        </p:txBody>
      </p:sp>
      <p:sp>
        <p:nvSpPr>
          <p:cNvPr id="27650" name="TextBox 5"/>
          <p:cNvSpPr txBox="1">
            <a:spLocks noChangeArrowheads="1"/>
          </p:cNvSpPr>
          <p:nvPr/>
        </p:nvSpPr>
        <p:spPr bwMode="auto">
          <a:xfrm>
            <a:off x="400050" y="1020763"/>
            <a:ext cx="8540750" cy="8124825"/>
          </a:xfrm>
          <a:prstGeom prst="rect">
            <a:avLst/>
          </a:prstGeom>
          <a:noFill/>
          <a:ln w="9525">
            <a:noFill/>
            <a:miter lim="800000"/>
            <a:headEnd/>
            <a:tailEnd/>
          </a:ln>
        </p:spPr>
        <p:txBody>
          <a:bodyPr>
            <a:spAutoFit/>
          </a:bodyPr>
          <a:lstStyle/>
          <a:p>
            <a:pPr lvl="1">
              <a:buFont typeface="Wingdings" pitchFamily="2" charset="2"/>
              <a:buNone/>
            </a:pPr>
            <a:endParaRPr lang="en-US" sz="2400">
              <a:latin typeface="Calibri" pitchFamily="34" charset="0"/>
            </a:endParaRPr>
          </a:p>
          <a:p>
            <a:pPr>
              <a:buFont typeface="Wingdings" pitchFamily="2" charset="2"/>
              <a:buChar char="u"/>
            </a:pPr>
            <a:endParaRPr lang="en-US" sz="2400">
              <a:latin typeface="Calibri" pitchFamily="34" charset="0"/>
            </a:endParaRPr>
          </a:p>
          <a:p>
            <a:pPr>
              <a:buFont typeface="Wingdings" pitchFamily="2" charset="2"/>
              <a:buChar char="u"/>
            </a:pPr>
            <a:r>
              <a:rPr lang="en-US" sz="2400">
                <a:latin typeface="Calibri" pitchFamily="34" charset="0"/>
              </a:rPr>
              <a:t>We will continue the pursue the PLC goals of developing our staff, and of bringing inquiry and big idea thinking into classrooms at all grade levels.</a:t>
            </a:r>
          </a:p>
          <a:p>
            <a:pPr>
              <a:buFont typeface="Wingdings" pitchFamily="2" charset="2"/>
              <a:buChar char="u"/>
            </a:pPr>
            <a:endParaRPr lang="en-US" sz="2400">
              <a:latin typeface="Calibri" pitchFamily="34" charset="0"/>
            </a:endParaRPr>
          </a:p>
          <a:p>
            <a:pPr>
              <a:buFont typeface="Wingdings" pitchFamily="2" charset="2"/>
              <a:buChar char="u"/>
            </a:pPr>
            <a:r>
              <a:rPr lang="en-US" sz="2400">
                <a:latin typeface="Calibri" pitchFamily="34" charset="0"/>
              </a:rPr>
              <a:t>Changing student population will require maximal flexibility in adapting lessons to student needs at the elementary level</a:t>
            </a:r>
          </a:p>
          <a:p>
            <a:pPr>
              <a:buFont typeface="Wingdings" pitchFamily="2" charset="2"/>
              <a:buChar char="u"/>
            </a:pPr>
            <a:endParaRPr lang="en-US" sz="2400">
              <a:latin typeface="Calibri" pitchFamily="34" charset="0"/>
            </a:endParaRPr>
          </a:p>
          <a:p>
            <a:pPr>
              <a:buFont typeface="Wingdings" pitchFamily="2" charset="2"/>
              <a:buChar char="u"/>
            </a:pPr>
            <a:r>
              <a:rPr lang="en-US" sz="2400">
                <a:latin typeface="Calibri" pitchFamily="34" charset="0"/>
              </a:rPr>
              <a:t> Elementary teachers will focus on developing critical thinking necessary for future inquiry</a:t>
            </a:r>
          </a:p>
          <a:p>
            <a:pPr>
              <a:buFont typeface="Wingdings" pitchFamily="2" charset="2"/>
              <a:buChar char="u"/>
            </a:pPr>
            <a:endParaRPr lang="en-US" sz="2400">
              <a:latin typeface="Calibri" pitchFamily="34" charset="0"/>
            </a:endParaRPr>
          </a:p>
          <a:p>
            <a:pPr>
              <a:buFont typeface="Wingdings" pitchFamily="2" charset="2"/>
              <a:buChar char="u"/>
            </a:pPr>
            <a:r>
              <a:rPr lang="en-US" sz="2400">
                <a:latin typeface="Calibri" pitchFamily="34" charset="0"/>
              </a:rPr>
              <a:t> Middle school teachers will introduce more inquiry based instruction to ready students for more independent work in the high school</a:t>
            </a:r>
          </a:p>
          <a:p>
            <a:pPr>
              <a:buFont typeface="Wingdings" pitchFamily="2" charset="2"/>
              <a:buChar char="u"/>
            </a:pPr>
            <a:endParaRPr lang="en-US" sz="2400">
              <a:latin typeface="Calibri" pitchFamily="34" charset="0"/>
            </a:endParaRPr>
          </a:p>
          <a:p>
            <a:pPr>
              <a:buFont typeface="Wingdings" pitchFamily="2" charset="2"/>
              <a:buChar char="u"/>
            </a:pPr>
            <a:endParaRPr lang="en-US" sz="2400">
              <a:latin typeface="Calibri" pitchFamily="34" charset="0"/>
            </a:endParaRPr>
          </a:p>
          <a:p>
            <a:endParaRPr lang="en-US" sz="2400">
              <a:latin typeface="Calibri" pitchFamily="34" charset="0"/>
            </a:endParaRPr>
          </a:p>
          <a:p>
            <a:endParaRPr lang="en-US" sz="2400">
              <a:latin typeface="Calibri" pitchFamily="34" charset="0"/>
            </a:endParaRPr>
          </a:p>
          <a:p>
            <a:pPr>
              <a:buFont typeface="Wingdings" pitchFamily="2" charset="2"/>
              <a:buChar char="u"/>
            </a:pPr>
            <a:endParaRPr lang="en-US" sz="2400">
              <a:latin typeface="Calibri" pitchFamily="34" charset="0"/>
            </a:endParaRPr>
          </a:p>
          <a:p>
            <a:pPr>
              <a:buFont typeface="Wingdings" pitchFamily="2" charset="2"/>
              <a:buChar char="u"/>
            </a:pPr>
            <a:endParaRPr lang="en-US" sz="2400">
              <a:latin typeface="Calibri" pitchFamily="34" charset="0"/>
            </a:endParaRPr>
          </a:p>
          <a:p>
            <a:pPr>
              <a:buFont typeface="Wingdings" pitchFamily="2" charset="2"/>
              <a:buChar char="u"/>
            </a:pPr>
            <a:endParaRPr lang="en-US" sz="2400">
              <a:latin typeface="Calibri"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205</TotalTime>
  <Words>788</Words>
  <Application>Microsoft Macintosh PowerPoint</Application>
  <PresentationFormat>On-screen Show (4:3)</PresentationFormat>
  <Paragraphs>103</Paragraphs>
  <Slides>11</Slides>
  <Notes>7</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Stream</vt:lpstr>
      <vt:lpstr>The Newgrange School</vt:lpstr>
      <vt:lpstr>The Past</vt:lpstr>
      <vt:lpstr>Slide 3</vt:lpstr>
      <vt:lpstr>Slide 4</vt:lpstr>
      <vt:lpstr>Newgrange Science PLC Obstacles  We’ve Encountered</vt:lpstr>
      <vt:lpstr>Slide 6</vt:lpstr>
      <vt:lpstr>Slide 7</vt:lpstr>
      <vt:lpstr>Slide 8</vt:lpstr>
      <vt:lpstr>Slide 9</vt:lpstr>
      <vt:lpstr>Back Up  Material</vt:lpstr>
      <vt:lpstr>Slide 11</vt:lpstr>
    </vt:vector>
  </TitlesOfParts>
  <Company>The Newgrange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Newgrange User</dc:creator>
  <cp:lastModifiedBy>Dr. Kathleen M. Browne</cp:lastModifiedBy>
  <cp:revision>33</cp:revision>
  <dcterms:created xsi:type="dcterms:W3CDTF">2011-06-30T12:25:14Z</dcterms:created>
  <dcterms:modified xsi:type="dcterms:W3CDTF">2011-06-30T12:25:33Z</dcterms:modified>
</cp:coreProperties>
</file>