
<file path=[Content_Types].xml><?xml version="1.0" encoding="utf-8"?>
<Types xmlns="http://schemas.openxmlformats.org/package/2006/content-types">
  <Override PartName="/ppt/slideMasters/slideMaster4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2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9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theme/theme5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2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1"/>
  </p:notesMasterIdLst>
  <p:sldIdLst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13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7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6" Type="http://schemas.openxmlformats.org/officeDocument/2006/relationships/tableStyles" Target="tableStyles.xml"/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0" Type="http://schemas.openxmlformats.org/officeDocument/2006/relationships/slide" Target="slides/slide6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A8B32-0DA3-424F-9803-DB80868490D7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6EF59-C209-4D86-B791-7BA31D978D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3843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6EF59-C209-4D86-B791-7BA31D978D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6EF59-C209-4D86-B791-7BA31D978DD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6EF59-C209-4D86-B791-7BA31D978DD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6EF59-C209-4D86-B791-7BA31D978DD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6EF59-C209-4D86-B791-7BA31D978DD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6EF59-C209-4D86-B791-7BA31D978DD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8659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7548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1029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6529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68784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38504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25346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0284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420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72936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75392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81096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933160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32534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4614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198893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61042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987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44695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7181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518437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299482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157204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722185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62490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145496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116512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562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122624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40654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63390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946086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982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E90-C498-4B55-B528-9C8DD5A39956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9AD1-ED0B-4512-BE55-F482F08A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9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35E90-C498-4B55-B528-9C8DD5A39956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69AD1-ED0B-4512-BE55-F482F08A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193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0255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35E90-C498-4B55-B528-9C8DD5A39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69AD1-ED0B-4512-BE55-F482F08A9C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540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RSD logo.JPG"/>
          <p:cNvPicPr>
            <a:picLocks noChangeAspect="1"/>
          </p:cNvPicPr>
          <p:nvPr/>
        </p:nvPicPr>
        <p:blipFill>
          <a:blip r:embed="rId3" cstate="print"/>
          <a:srcRect l="999" t="8333" r="9114" b="8333"/>
          <a:stretch>
            <a:fillRect/>
          </a:stretch>
        </p:blipFill>
        <p:spPr>
          <a:xfrm>
            <a:off x="0" y="-1"/>
            <a:ext cx="9144000" cy="101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12954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Garamond" pitchFamily="18" charset="0"/>
              </a:rPr>
              <a:t>Presentation of Learning</a:t>
            </a:r>
            <a:endParaRPr lang="en-US" sz="4400" dirty="0">
              <a:latin typeface="Garamond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04800" y="1905000"/>
            <a:ext cx="861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Summer Leadership Institute 2011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04800" y="3101876"/>
            <a:ext cx="8610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u="sng" dirty="0" smtClean="0">
                <a:latin typeface="Garamond" pitchFamily="18" charset="0"/>
              </a:rPr>
              <a:t>Members Present</a:t>
            </a:r>
          </a:p>
          <a:p>
            <a:pPr algn="ctr"/>
            <a:r>
              <a:rPr lang="en-US" sz="2800" dirty="0" smtClean="0">
                <a:latin typeface="Garamond" pitchFamily="18" charset="0"/>
              </a:rPr>
              <a:t>Mary </a:t>
            </a:r>
            <a:r>
              <a:rPr lang="en-US" sz="2800" dirty="0" err="1" smtClean="0">
                <a:latin typeface="Garamond" pitchFamily="18" charset="0"/>
              </a:rPr>
              <a:t>Yeomans</a:t>
            </a:r>
            <a:endParaRPr lang="en-US" sz="2800" dirty="0" smtClean="0">
              <a:latin typeface="Garamond" pitchFamily="18" charset="0"/>
            </a:endParaRPr>
          </a:p>
          <a:p>
            <a:pPr algn="ctr"/>
            <a:r>
              <a:rPr lang="en-US" sz="2800" dirty="0" smtClean="0">
                <a:latin typeface="Garamond" pitchFamily="18" charset="0"/>
              </a:rPr>
              <a:t>Michelle Hamilton</a:t>
            </a:r>
          </a:p>
          <a:p>
            <a:pPr algn="ctr"/>
            <a:r>
              <a:rPr lang="en-US" sz="2800" dirty="0" smtClean="0">
                <a:latin typeface="Garamond" pitchFamily="18" charset="0"/>
              </a:rPr>
              <a:t>Nick Johnson</a:t>
            </a:r>
          </a:p>
          <a:p>
            <a:pPr algn="ctr"/>
            <a:r>
              <a:rPr lang="en-US" sz="2800" dirty="0" smtClean="0">
                <a:latin typeface="Garamond" pitchFamily="18" charset="0"/>
              </a:rPr>
              <a:t>Katie </a:t>
            </a:r>
            <a:r>
              <a:rPr lang="en-US" sz="2800" dirty="0" err="1" smtClean="0">
                <a:latin typeface="Garamond" pitchFamily="18" charset="0"/>
              </a:rPr>
              <a:t>Santini</a:t>
            </a:r>
            <a:endParaRPr lang="en-US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RSD logo.JPG"/>
          <p:cNvPicPr>
            <a:picLocks noChangeAspect="1"/>
          </p:cNvPicPr>
          <p:nvPr/>
        </p:nvPicPr>
        <p:blipFill>
          <a:blip r:embed="rId3" cstate="print"/>
          <a:srcRect l="999" t="8333" r="9114" b="8333"/>
          <a:stretch>
            <a:fillRect/>
          </a:stretch>
        </p:blipFill>
        <p:spPr>
          <a:xfrm>
            <a:off x="0" y="-1"/>
            <a:ext cx="9144000" cy="101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12954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Garamond" pitchFamily="18" charset="0"/>
              </a:rPr>
              <a:t>Thinking about the Past </a:t>
            </a:r>
            <a:r>
              <a:rPr lang="en-US" sz="3200" dirty="0" smtClean="0">
                <a:solidFill>
                  <a:prstClr val="black"/>
                </a:solidFill>
                <a:latin typeface="Garamond" pitchFamily="18" charset="0"/>
              </a:rPr>
              <a:t>(Year 1: 2008 - 2009) </a:t>
            </a:r>
            <a:endParaRPr 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33400" y="2209800"/>
            <a:ext cx="8610600" cy="399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Participated in 6 days of </a:t>
            </a:r>
            <a:r>
              <a:rPr lang="en-US" sz="2800" b="1" dirty="0">
                <a:solidFill>
                  <a:prstClr val="black"/>
                </a:solidFill>
                <a:latin typeface="Garamond" pitchFamily="18" charset="0"/>
              </a:rPr>
              <a:t>PLC Training</a:t>
            </a:r>
          </a:p>
          <a:p>
            <a:endParaRPr lang="en-US" sz="1200" u="sng" dirty="0">
              <a:solidFill>
                <a:prstClr val="black"/>
              </a:solidFill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Examined the </a:t>
            </a:r>
            <a:r>
              <a:rPr lang="en-US" sz="2800" u="sng" dirty="0">
                <a:solidFill>
                  <a:prstClr val="black"/>
                </a:solidFill>
                <a:latin typeface="Garamond" pitchFamily="18" charset="0"/>
              </a:rPr>
              <a:t>Atlas of Scientific Literacy</a:t>
            </a:r>
          </a:p>
          <a:p>
            <a:endParaRPr lang="en-US" sz="1200" dirty="0">
              <a:solidFill>
                <a:prstClr val="black"/>
              </a:solidFill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Chose a strand that </a:t>
            </a:r>
            <a:r>
              <a:rPr lang="en-US" sz="2800" b="1" dirty="0">
                <a:solidFill>
                  <a:prstClr val="black"/>
                </a:solidFill>
                <a:latin typeface="Garamond" pitchFamily="18" charset="0"/>
              </a:rPr>
              <a:t>supports district goals</a:t>
            </a: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</a:t>
            </a:r>
          </a:p>
          <a:p>
            <a:endParaRPr lang="en-US" sz="1200" dirty="0">
              <a:solidFill>
                <a:prstClr val="black"/>
              </a:solidFill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Read and discussed </a:t>
            </a:r>
            <a:r>
              <a:rPr lang="en-US" sz="2800" b="1" dirty="0">
                <a:solidFill>
                  <a:prstClr val="black"/>
                </a:solidFill>
                <a:latin typeface="Garamond" pitchFamily="18" charset="0"/>
              </a:rPr>
              <a:t>journal articles</a:t>
            </a: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and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one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 book     </a:t>
            </a: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	related to writing in science</a:t>
            </a:r>
          </a:p>
          <a:p>
            <a:endParaRPr lang="en-US" sz="1200" dirty="0">
              <a:solidFill>
                <a:prstClr val="black"/>
              </a:solidFill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Garamond" pitchFamily="18" charset="0"/>
              </a:rPr>
              <a:t>Met monthly</a:t>
            </a: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to continue conversation and plan next steps</a:t>
            </a:r>
          </a:p>
          <a:p>
            <a:endParaRPr lang="en-US" sz="1200" dirty="0">
              <a:solidFill>
                <a:prstClr val="black"/>
              </a:solidFill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Garamond" pitchFamily="18" charset="0"/>
              </a:rPr>
              <a:t>Visited</a:t>
            </a: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middle and high school science classrooms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0504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RSD logo.JPG"/>
          <p:cNvPicPr>
            <a:picLocks noChangeAspect="1"/>
          </p:cNvPicPr>
          <p:nvPr/>
        </p:nvPicPr>
        <p:blipFill>
          <a:blip r:embed="rId3" cstate="print"/>
          <a:srcRect l="999" t="8333" r="9114" b="8333"/>
          <a:stretch>
            <a:fillRect/>
          </a:stretch>
        </p:blipFill>
        <p:spPr>
          <a:xfrm>
            <a:off x="0" y="-1"/>
            <a:ext cx="9144000" cy="101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12954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Garamond" pitchFamily="18" charset="0"/>
              </a:rPr>
              <a:t>Thinking about the Past </a:t>
            </a:r>
            <a:r>
              <a:rPr lang="en-US" sz="3200" dirty="0" smtClean="0">
                <a:solidFill>
                  <a:prstClr val="black"/>
                </a:solidFill>
                <a:latin typeface="Garamond" pitchFamily="18" charset="0"/>
              </a:rPr>
              <a:t>(Year 2: 2009 - 2010) </a:t>
            </a:r>
            <a:endParaRPr 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33400" y="1905000"/>
            <a:ext cx="8610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dirty="0">
                <a:latin typeface="Garamond" pitchFamily="18" charset="0"/>
              </a:rPr>
              <a:t> Added a high school member (Nick Johnson)</a:t>
            </a:r>
          </a:p>
          <a:p>
            <a:endParaRPr lang="en-US" sz="1000" dirty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latin typeface="Garamond" pitchFamily="18" charset="0"/>
              </a:rPr>
              <a:t> Continued to meet monthly</a:t>
            </a:r>
          </a:p>
          <a:p>
            <a:endParaRPr lang="en-US" sz="1000" dirty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latin typeface="Garamond" pitchFamily="18" charset="0"/>
              </a:rPr>
              <a:t> Instituted 3 </a:t>
            </a:r>
            <a:r>
              <a:rPr lang="en-US" sz="2800" b="1" dirty="0">
                <a:latin typeface="Garamond" pitchFamily="18" charset="0"/>
              </a:rPr>
              <a:t>school-based PLCs</a:t>
            </a:r>
          </a:p>
          <a:p>
            <a:endParaRPr lang="en-US" sz="1000" dirty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latin typeface="Garamond" pitchFamily="18" charset="0"/>
              </a:rPr>
              <a:t> Created pre- and </a:t>
            </a:r>
            <a:r>
              <a:rPr lang="en-US" sz="2800" dirty="0" smtClean="0">
                <a:latin typeface="Garamond" pitchFamily="18" charset="0"/>
              </a:rPr>
              <a:t>post-assessments                                     to </a:t>
            </a:r>
            <a:r>
              <a:rPr lang="en-US" sz="2800" b="1" dirty="0">
                <a:latin typeface="Garamond" pitchFamily="18" charset="0"/>
              </a:rPr>
              <a:t>track student </a:t>
            </a:r>
            <a:r>
              <a:rPr lang="en-US" sz="2800" b="1" dirty="0" smtClean="0">
                <a:latin typeface="Garamond" pitchFamily="18" charset="0"/>
              </a:rPr>
              <a:t>progress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>
                <a:latin typeface="Garamond" pitchFamily="18" charset="0"/>
              </a:rPr>
              <a:t>in </a:t>
            </a:r>
            <a:r>
              <a:rPr lang="en-US" sz="2800" dirty="0" smtClean="0">
                <a:latin typeface="Garamond" pitchFamily="18" charset="0"/>
              </a:rPr>
              <a:t>                                       scientific </a:t>
            </a:r>
            <a:r>
              <a:rPr lang="en-US" sz="2800" dirty="0">
                <a:latin typeface="Garamond" pitchFamily="18" charset="0"/>
              </a:rPr>
              <a:t>literacy</a:t>
            </a:r>
          </a:p>
          <a:p>
            <a:endParaRPr lang="en-US" sz="1000" dirty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latin typeface="Garamond" pitchFamily="18" charset="0"/>
              </a:rPr>
              <a:t> Attended 5 days of </a:t>
            </a:r>
            <a:r>
              <a:rPr lang="en-US" sz="2800" b="1" dirty="0">
                <a:latin typeface="Garamond" pitchFamily="18" charset="0"/>
              </a:rPr>
              <a:t>PLC Training</a:t>
            </a:r>
          </a:p>
          <a:p>
            <a:endParaRPr lang="en-US" sz="1000" dirty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latin typeface="Garamond" pitchFamily="18" charset="0"/>
              </a:rPr>
              <a:t> Attended </a:t>
            </a:r>
            <a:r>
              <a:rPr lang="en-US" sz="2800" b="1" dirty="0">
                <a:latin typeface="Garamond" pitchFamily="18" charset="0"/>
              </a:rPr>
              <a:t>state and national</a:t>
            </a:r>
            <a:r>
              <a:rPr lang="en-US" sz="2800" dirty="0">
                <a:latin typeface="Garamond" pitchFamily="18" charset="0"/>
              </a:rPr>
              <a:t> science conventions</a:t>
            </a:r>
          </a:p>
          <a:p>
            <a:endParaRPr lang="en-US" sz="1000" dirty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latin typeface="Garamond" pitchFamily="18" charset="0"/>
              </a:rPr>
              <a:t> Read several </a:t>
            </a:r>
            <a:r>
              <a:rPr lang="en-US" sz="2800" b="1" dirty="0">
                <a:latin typeface="Garamond" pitchFamily="18" charset="0"/>
              </a:rPr>
              <a:t>scientific literacy books</a:t>
            </a:r>
          </a:p>
        </p:txBody>
      </p:sp>
      <p:pic>
        <p:nvPicPr>
          <p:cNvPr id="8" name="Picture 2" descr="http://drpfconsults.com/wp-content/uploads/2009/10/student-writi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667000"/>
            <a:ext cx="3318363" cy="2263507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07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RSD logo.JPG"/>
          <p:cNvPicPr>
            <a:picLocks noChangeAspect="1"/>
          </p:cNvPicPr>
          <p:nvPr/>
        </p:nvPicPr>
        <p:blipFill>
          <a:blip r:embed="rId3" cstate="print"/>
          <a:srcRect l="999" t="8333" r="9114" b="8333"/>
          <a:stretch>
            <a:fillRect/>
          </a:stretch>
        </p:blipFill>
        <p:spPr>
          <a:xfrm>
            <a:off x="0" y="-1"/>
            <a:ext cx="9144000" cy="101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12954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Garamond" pitchFamily="18" charset="0"/>
              </a:rPr>
              <a:t>Thinking about the Past </a:t>
            </a:r>
            <a:r>
              <a:rPr lang="en-US" sz="3200" dirty="0" smtClean="0">
                <a:solidFill>
                  <a:prstClr val="black"/>
                </a:solidFill>
                <a:latin typeface="Garamond" pitchFamily="18" charset="0"/>
              </a:rPr>
              <a:t>(Year 3: 2010 - 2011) </a:t>
            </a:r>
            <a:endParaRPr 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33400" y="1905000"/>
            <a:ext cx="861060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</a:rPr>
              <a:t>Professional Development </a:t>
            </a:r>
            <a:r>
              <a:rPr lang="en-US" sz="2800" dirty="0" smtClean="0">
                <a:latin typeface="Garamond" pitchFamily="18" charset="0"/>
              </a:rPr>
              <a:t>was offered in district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 smtClean="0">
                <a:latin typeface="Garamond" pitchFamily="18" charset="0"/>
              </a:rPr>
              <a:t> Added two new members (Katie </a:t>
            </a:r>
            <a:r>
              <a:rPr lang="en-US" sz="2800" dirty="0" err="1" smtClean="0">
                <a:latin typeface="Garamond" pitchFamily="18" charset="0"/>
              </a:rPr>
              <a:t>Santini</a:t>
            </a:r>
            <a:r>
              <a:rPr lang="en-US" sz="2800" dirty="0" smtClean="0">
                <a:latin typeface="Garamond" pitchFamily="18" charset="0"/>
              </a:rPr>
              <a:t> and Greg Hunter)</a:t>
            </a:r>
            <a:endParaRPr lang="en-US" sz="2400" dirty="0">
              <a:latin typeface="Garamond" pitchFamily="18" charset="0"/>
            </a:endParaRPr>
          </a:p>
          <a:p>
            <a:endParaRPr lang="en-US" sz="1000" dirty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smtClean="0">
                <a:latin typeface="Garamond" pitchFamily="18" charset="0"/>
              </a:rPr>
              <a:t>Attended </a:t>
            </a:r>
            <a:r>
              <a:rPr lang="en-US" sz="2800" b="1" dirty="0">
                <a:latin typeface="Garamond" pitchFamily="18" charset="0"/>
              </a:rPr>
              <a:t>state science convention</a:t>
            </a:r>
          </a:p>
          <a:p>
            <a:endParaRPr lang="en-US" sz="1000" dirty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latin typeface="Garamond" pitchFamily="18" charset="0"/>
              </a:rPr>
              <a:t> Continued PLC and Leadership </a:t>
            </a:r>
            <a:r>
              <a:rPr lang="en-US" sz="2800" dirty="0" smtClean="0">
                <a:latin typeface="Garamond" pitchFamily="18" charset="0"/>
              </a:rPr>
              <a:t>Training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 smtClean="0">
                <a:latin typeface="Garamond" pitchFamily="18" charset="0"/>
              </a:rPr>
              <a:t> Read and discussed </a:t>
            </a:r>
            <a:r>
              <a:rPr lang="en-US" sz="2800" i="1" dirty="0" smtClean="0">
                <a:latin typeface="Garamond" pitchFamily="18" charset="0"/>
              </a:rPr>
              <a:t>The Essentials of Science and Literacy</a:t>
            </a:r>
            <a:endParaRPr lang="en-US" sz="2800" i="1" dirty="0">
              <a:latin typeface="Garamond" pitchFamily="18" charset="0"/>
            </a:endParaRPr>
          </a:p>
          <a:p>
            <a:endParaRPr lang="en-US" sz="1000" dirty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</a:rPr>
              <a:t>Altered the fractions </a:t>
            </a:r>
            <a:r>
              <a:rPr lang="en-US" sz="2800" b="1" dirty="0" err="1" smtClean="0">
                <a:latin typeface="Garamond" pitchFamily="18" charset="0"/>
              </a:rPr>
              <a:t>miniBIM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dirty="0" smtClean="0">
                <a:latin typeface="Garamond" pitchFamily="18" charset="0"/>
              </a:rPr>
              <a:t>for presentation to administrators</a:t>
            </a:r>
            <a:endParaRPr lang="en-US" sz="2800" dirty="0">
              <a:latin typeface="Garamond" pitchFamily="18" charset="0"/>
            </a:endParaRPr>
          </a:p>
          <a:p>
            <a:endParaRPr lang="en-US" sz="1000" dirty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latin typeface="Garamond" pitchFamily="18" charset="0"/>
              </a:rPr>
              <a:t> Creating </a:t>
            </a:r>
            <a:r>
              <a:rPr lang="en-US" sz="2800" dirty="0" smtClean="0">
                <a:latin typeface="Garamond" pitchFamily="18" charset="0"/>
              </a:rPr>
              <a:t>a rubric </a:t>
            </a:r>
            <a:r>
              <a:rPr lang="en-US" sz="2800" dirty="0">
                <a:latin typeface="Garamond" pitchFamily="18" charset="0"/>
              </a:rPr>
              <a:t>to </a:t>
            </a:r>
            <a:r>
              <a:rPr lang="en-US" sz="2800" b="1" dirty="0">
                <a:latin typeface="Garamond" pitchFamily="18" charset="0"/>
              </a:rPr>
              <a:t>assess student science </a:t>
            </a:r>
            <a:r>
              <a:rPr lang="en-US" sz="2800" b="1" dirty="0" smtClean="0">
                <a:latin typeface="Garamond" pitchFamily="18" charset="0"/>
              </a:rPr>
              <a:t>literacy</a:t>
            </a:r>
          </a:p>
          <a:p>
            <a:endParaRPr lang="en-US" sz="1000" b="1" dirty="0" smtClean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b="1" dirty="0" smtClean="0">
                <a:latin typeface="Garamond" pitchFamily="18" charset="0"/>
              </a:rPr>
              <a:t> Developing our own </a:t>
            </a:r>
            <a:r>
              <a:rPr lang="en-US" sz="2800" b="1" dirty="0" err="1" smtClean="0">
                <a:latin typeface="Garamond" pitchFamily="18" charset="0"/>
              </a:rPr>
              <a:t>miniBIM</a:t>
            </a:r>
            <a:r>
              <a:rPr lang="en-US" sz="2800" b="1" dirty="0" smtClean="0">
                <a:latin typeface="Garamond" pitchFamily="18" charset="0"/>
              </a:rPr>
              <a:t> . . 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35678" y="2438401"/>
            <a:ext cx="6708322" cy="44196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636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RSD logo.JPG"/>
          <p:cNvPicPr>
            <a:picLocks noChangeAspect="1"/>
          </p:cNvPicPr>
          <p:nvPr/>
        </p:nvPicPr>
        <p:blipFill>
          <a:blip r:embed="rId3" cstate="print"/>
          <a:srcRect l="999" t="8333" r="9114" b="8333"/>
          <a:stretch>
            <a:fillRect/>
          </a:stretch>
        </p:blipFill>
        <p:spPr>
          <a:xfrm>
            <a:off x="0" y="-1"/>
            <a:ext cx="9144000" cy="101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11430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Garamond" pitchFamily="18" charset="0"/>
              </a:rPr>
              <a:t>Imprint:</a:t>
            </a:r>
            <a:endParaRPr 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33400" y="1676400"/>
            <a:ext cx="8610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</a:rPr>
              <a:t>Writing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 has been infused in our                                    </a:t>
            </a:r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</a:rPr>
              <a:t>everyday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 science routines</a:t>
            </a:r>
          </a:p>
          <a:p>
            <a:endParaRPr lang="en-US" sz="1000" dirty="0" smtClean="0">
              <a:solidFill>
                <a:prstClr val="black"/>
              </a:solidFill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</a:rPr>
              <a:t>Assigned readings 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have sparked                                  </a:t>
            </a:r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</a:rPr>
              <a:t>deep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 conversations</a:t>
            </a:r>
          </a:p>
          <a:p>
            <a:pPr>
              <a:buFontTx/>
              <a:buChar char="•"/>
            </a:pPr>
            <a:endParaRPr lang="en-US" sz="1000" b="1" dirty="0" smtClean="0">
              <a:solidFill>
                <a:prstClr val="black"/>
              </a:solidFill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 The value of </a:t>
            </a:r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</a:rPr>
              <a:t>vertical articulation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428881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Garamond" pitchFamily="18" charset="0"/>
              </a:rPr>
              <a:t>Impact:</a:t>
            </a:r>
            <a:endParaRPr 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33400" y="4797385"/>
            <a:ext cx="8610600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</a:rPr>
              <a:t>150+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 staff/administrators out of </a:t>
            </a:r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</a:rPr>
              <a:t>400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 have been “touched”</a:t>
            </a:r>
          </a:p>
          <a:p>
            <a:endParaRPr lang="en-US" sz="1000" dirty="0" smtClean="0">
              <a:solidFill>
                <a:prstClr val="black"/>
              </a:solidFill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 Student </a:t>
            </a:r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</a:rPr>
              <a:t>writing, questioning and conversation 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in the science classroom has improved</a:t>
            </a:r>
            <a:endParaRPr lang="en-US" sz="2800" dirty="0">
              <a:solidFill>
                <a:prstClr val="black"/>
              </a:solidFill>
              <a:latin typeface="Garamond" pitchFamily="18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</a:rPr>
              <a:t>- During year 2, students increased their scientific literacy score by 71%</a:t>
            </a:r>
            <a:endParaRPr lang="en-US" sz="2800" dirty="0" smtClean="0">
              <a:solidFill>
                <a:prstClr val="black"/>
              </a:solidFill>
              <a:latin typeface="Garamond" pitchFamily="18" charset="0"/>
            </a:endParaRPr>
          </a:p>
        </p:txBody>
      </p:sp>
      <p:pic>
        <p:nvPicPr>
          <p:cNvPr id="8" name="Picture 2" descr="http://www.usd116.org/enews/graphics/0810/writ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106258" y="1316295"/>
            <a:ext cx="2857500" cy="291465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873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RSD logo.JPG"/>
          <p:cNvPicPr>
            <a:picLocks noChangeAspect="1"/>
          </p:cNvPicPr>
          <p:nvPr/>
        </p:nvPicPr>
        <p:blipFill>
          <a:blip r:embed="rId3" cstate="print"/>
          <a:srcRect l="999" t="8333" r="9114" b="8333"/>
          <a:stretch>
            <a:fillRect/>
          </a:stretch>
        </p:blipFill>
        <p:spPr>
          <a:xfrm>
            <a:off x="0" y="-1"/>
            <a:ext cx="9144000" cy="101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12954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Garamond" pitchFamily="18" charset="0"/>
              </a:rPr>
              <a:t>Envisioning the Future:</a:t>
            </a:r>
            <a:endParaRPr 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33400" y="1905000"/>
            <a:ext cx="86106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</a:rPr>
              <a:t>. . . 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our own </a:t>
            </a:r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</a:rPr>
              <a:t>Science Literacy </a:t>
            </a:r>
            <a:r>
              <a:rPr lang="en-US" sz="2800" b="1" dirty="0" err="1" smtClean="0">
                <a:solidFill>
                  <a:prstClr val="black"/>
                </a:solidFill>
                <a:latin typeface="Garamond" pitchFamily="18" charset="0"/>
              </a:rPr>
              <a:t>miniBIM</a:t>
            </a:r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will be presented this summer in a 2-day Summer Science Academy</a:t>
            </a:r>
          </a:p>
          <a:p>
            <a:endParaRPr lang="en-US" sz="1000" dirty="0" smtClean="0">
              <a:solidFill>
                <a:prstClr val="black"/>
              </a:solidFill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</a:rPr>
              <a:t>Follow-up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 will be provided for attendees of the Academy</a:t>
            </a:r>
          </a:p>
          <a:p>
            <a:endParaRPr lang="en-US" sz="1000" dirty="0" smtClean="0">
              <a:solidFill>
                <a:prstClr val="black"/>
              </a:solidFill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 Continue the PLC Leadership team</a:t>
            </a:r>
          </a:p>
          <a:p>
            <a:endParaRPr lang="en-US" sz="1000" b="1" dirty="0" smtClean="0">
              <a:solidFill>
                <a:prstClr val="black"/>
              </a:solidFill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 Continue PD </a:t>
            </a: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by reading 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and discussing another book</a:t>
            </a:r>
          </a:p>
          <a:p>
            <a:endParaRPr lang="en-US" sz="1000" dirty="0" smtClean="0">
              <a:solidFill>
                <a:prstClr val="black"/>
              </a:solidFill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Hope to encourage vertical articulation across all district PLC’s</a:t>
            </a:r>
          </a:p>
          <a:p>
            <a:endParaRPr lang="en-US" sz="1000" dirty="0" smtClean="0">
              <a:solidFill>
                <a:prstClr val="black"/>
              </a:solidFill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Garamond" pitchFamily="18" charset="0"/>
              </a:rPr>
              <a:t> Apply to Phase III !!!</a:t>
            </a:r>
            <a:endParaRPr lang="en-US" sz="2800" dirty="0">
              <a:solidFill>
                <a:prstClr val="black"/>
              </a:solidFill>
              <a:latin typeface="Garamond" pitchFamily="18" charset="0"/>
            </a:endParaRPr>
          </a:p>
          <a:p>
            <a:pPr>
              <a:buFontTx/>
              <a:buChar char="•"/>
            </a:pPr>
            <a:endParaRPr lang="en-US" sz="2800" b="1" dirty="0" smtClean="0">
              <a:solidFill>
                <a:prstClr val="black"/>
              </a:solidFill>
              <a:latin typeface="Garamond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105400" y="1612258"/>
            <a:ext cx="3962401" cy="5170192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7062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377</Words>
  <Application>Microsoft Macintosh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1_Office Theme</vt:lpstr>
      <vt:lpstr>2_Office Theme</vt:lpstr>
      <vt:lpstr>3_Office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 House</dc:creator>
  <cp:lastModifiedBy>Dr. Kathleen M. Browne</cp:lastModifiedBy>
  <cp:revision>13</cp:revision>
  <dcterms:created xsi:type="dcterms:W3CDTF">2011-06-29T17:27:02Z</dcterms:created>
  <dcterms:modified xsi:type="dcterms:W3CDTF">2011-06-29T17:27:31Z</dcterms:modified>
</cp:coreProperties>
</file>